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88" r:id="rId1"/>
  </p:sldMasterIdLst>
  <p:handoutMasterIdLst>
    <p:handoutMasterId r:id="rId13"/>
  </p:handoutMasterIdLst>
  <p:sldIdLst>
    <p:sldId id="265" r:id="rId2"/>
    <p:sldId id="269" r:id="rId3"/>
    <p:sldId id="280" r:id="rId4"/>
    <p:sldId id="336" r:id="rId5"/>
    <p:sldId id="295" r:id="rId6"/>
    <p:sldId id="282" r:id="rId7"/>
    <p:sldId id="343" r:id="rId8"/>
    <p:sldId id="340" r:id="rId9"/>
    <p:sldId id="326" r:id="rId10"/>
    <p:sldId id="341" r:id="rId11"/>
    <p:sldId id="276" r:id="rId12"/>
  </p:sldIdLst>
  <p:sldSz cx="9144000" cy="6858000" type="screen4x3"/>
  <p:notesSz cx="6858000" cy="9144000"/>
  <p:embeddedFontLst>
    <p:embeddedFont>
      <p:font typeface="Roboto" panose="02000000000000000000" pitchFamily="2" charset="0"/>
      <p:regular r:id="rId14"/>
      <p:bold r:id="rId15"/>
      <p:italic r:id="rId16"/>
      <p:boldItalic r:id="rId17"/>
    </p:embeddedFont>
    <p:embeddedFont>
      <p:font typeface="Twinkl" panose="02000000000000000000" pitchFamily="2" charset="77"/>
      <p:regular r:id="rId18"/>
      <p:bold r:id="rId1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EB8634"/>
    <a:srgbClr val="619440"/>
    <a:srgbClr val="00689E"/>
    <a:srgbClr val="373737"/>
    <a:srgbClr val="88CFF3"/>
    <a:srgbClr val="F36521"/>
    <a:srgbClr val="216884"/>
    <a:srgbClr val="017755"/>
    <a:srgbClr val="49724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828" autoAdjust="0"/>
    <p:restoredTop sz="94660"/>
  </p:normalViewPr>
  <p:slideViewPr>
    <p:cSldViewPr snapToGrid="0" showGuides="1">
      <p:cViewPr varScale="1">
        <p:scale>
          <a:sx n="114" d="100"/>
          <a:sy n="114" d="100"/>
        </p:scale>
        <p:origin x="176" y="384"/>
      </p:cViewPr>
      <p:guideLst>
        <p:guide orient="horz" pos="2160"/>
        <p:guide pos="2880"/>
      </p:guideLst>
    </p:cSldViewPr>
  </p:slideViewPr>
  <p:notesTextViewPr>
    <p:cViewPr>
      <p:scale>
        <a:sx n="3" d="2"/>
        <a:sy n="3" d="2"/>
      </p:scale>
      <p:origin x="0" y="0"/>
    </p:cViewPr>
  </p:notesTextViewPr>
  <p:sorterViewPr>
    <p:cViewPr>
      <p:scale>
        <a:sx n="100" d="100"/>
        <a:sy n="100" d="100"/>
      </p:scale>
      <p:origin x="0" y="0"/>
    </p:cViewPr>
  </p:sorterViewPr>
  <p:notesViewPr>
    <p:cSldViewPr snapToGrid="0" showGuides="1">
      <p:cViewPr varScale="1">
        <p:scale>
          <a:sx n="74" d="100"/>
          <a:sy n="74" d="100"/>
        </p:scale>
        <p:origin x="2652" y="7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handoutMaster" Target="handoutMasters/handoutMaster1.xml"/><Relationship Id="rId18" Type="http://schemas.openxmlformats.org/officeDocument/2006/relationships/font" Target="fonts/font5.fntdata"/><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font" Target="fonts/font3.fntdata"/><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2.fntdata"/><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font" Target="fonts/font6.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1.fntdata"/><Relationship Id="rId22"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dirty="0">
              <a:latin typeface="Roboto" panose="02000000000000000000" pitchFamily="2" charset="0"/>
            </a:endParaRPr>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C1B4E0D1-99F3-44A7-A5D8-E85384F5E21A}" type="datetimeFigureOut">
              <a:rPr lang="en-GB" smtClean="0">
                <a:latin typeface="Roboto" panose="02000000000000000000" pitchFamily="2" charset="0"/>
              </a:rPr>
              <a:t>08/04/2024</a:t>
            </a:fld>
            <a:endParaRPr lang="en-GB" dirty="0">
              <a:latin typeface="Roboto" panose="02000000000000000000" pitchFamily="2" charset="0"/>
            </a:endParaRPr>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dirty="0">
              <a:latin typeface="Roboto" panose="02000000000000000000" pitchFamily="2" charset="0"/>
            </a:endParaRPr>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DE48B79-10E6-48C5-8B17-D1CE54EC1363}" type="slidenum">
              <a:rPr lang="en-GB" smtClean="0">
                <a:latin typeface="Roboto" panose="02000000000000000000" pitchFamily="2" charset="0"/>
              </a:rPr>
              <a:t>‹#›</a:t>
            </a:fld>
            <a:endParaRPr lang="en-GB" dirty="0">
              <a:latin typeface="Roboto" panose="02000000000000000000" pitchFamily="2" charset="0"/>
            </a:endParaRPr>
          </a:p>
        </p:txBody>
      </p:sp>
    </p:spTree>
    <p:extLst>
      <p:ext uri="{BB962C8B-B14F-4D97-AF65-F5344CB8AC3E}">
        <p14:creationId xmlns:p14="http://schemas.microsoft.com/office/powerpoint/2010/main" val="1516744429"/>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hyperlink" Target="https://www.twinkl.co.uk/" TargetMode="External"/><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hyperlink" Target="https://www.twinkl.co.uk/" TargetMode="External"/><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4.jp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4" name="Rectangle 3">
            <a:hlinkClick r:id="rId2"/>
          </p:cNvPr>
          <p:cNvSpPr/>
          <p:nvPr userDrawn="1"/>
        </p:nvSpPr>
        <p:spPr>
          <a:xfrm>
            <a:off x="4137660" y="5561814"/>
            <a:ext cx="868680" cy="55302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 name="Picture 1"/>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59987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Aims Slide">
    <p:spTree>
      <p:nvGrpSpPr>
        <p:cNvPr id="1" name=""/>
        <p:cNvGrpSpPr/>
        <p:nvPr/>
      </p:nvGrpSpPr>
      <p:grpSpPr>
        <a:xfrm>
          <a:off x="0" y="0"/>
          <a:ext cx="0" cy="0"/>
          <a:chOff x="0" y="0"/>
          <a:chExt cx="0" cy="0"/>
        </a:xfrm>
      </p:grpSpPr>
      <p:sp>
        <p:nvSpPr>
          <p:cNvPr id="7" name="Rounded Rectangle 6"/>
          <p:cNvSpPr/>
          <p:nvPr userDrawn="1"/>
        </p:nvSpPr>
        <p:spPr bwMode="auto">
          <a:xfrm>
            <a:off x="503239" y="2930434"/>
            <a:ext cx="8137524" cy="3414803"/>
          </a:xfrm>
          <a:prstGeom prst="roundRect">
            <a:avLst>
              <a:gd name="adj" fmla="val 6409"/>
            </a:avLst>
          </a:prstGeom>
          <a:solidFill>
            <a:srgbClr val="FFF9E7"/>
          </a:solidFill>
          <a:ln w="25400" cap="rnd">
            <a:solidFill>
              <a:srgbClr val="FEFBDA"/>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350" dirty="0">
                <a:solidFill>
                  <a:prstClr val="white"/>
                </a:solidFill>
              </a:rPr>
              <a:t> </a:t>
            </a:r>
          </a:p>
        </p:txBody>
      </p:sp>
      <p:sp>
        <p:nvSpPr>
          <p:cNvPr id="8" name="Rounded Rectangle 7"/>
          <p:cNvSpPr/>
          <p:nvPr userDrawn="1"/>
        </p:nvSpPr>
        <p:spPr bwMode="auto">
          <a:xfrm>
            <a:off x="503239" y="512763"/>
            <a:ext cx="8137524" cy="2193019"/>
          </a:xfrm>
          <a:prstGeom prst="roundRect">
            <a:avLst>
              <a:gd name="adj" fmla="val 6409"/>
            </a:avLst>
          </a:prstGeom>
          <a:solidFill>
            <a:srgbClr val="FFF9E7"/>
          </a:solidFill>
          <a:ln w="25400" cap="rnd">
            <a:solidFill>
              <a:srgbClr val="FEFBDA"/>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350" dirty="0">
                <a:solidFill>
                  <a:prstClr val="white"/>
                </a:solidFill>
              </a:rPr>
              <a:t> </a:t>
            </a:r>
          </a:p>
        </p:txBody>
      </p:sp>
      <p:sp>
        <p:nvSpPr>
          <p:cNvPr id="9" name="Title 1"/>
          <p:cNvSpPr txBox="1">
            <a:spLocks/>
          </p:cNvSpPr>
          <p:nvPr userDrawn="1"/>
        </p:nvSpPr>
        <p:spPr>
          <a:xfrm>
            <a:off x="628650" y="3071286"/>
            <a:ext cx="7886700" cy="540000"/>
          </a:xfrm>
          <a:prstGeom prst="rect">
            <a:avLst/>
          </a:prstGeom>
        </p:spPr>
        <p:txBody>
          <a:bodyPr lIns="0" tIns="0" rIns="0" bIns="0" anchor="ctr" anchorCtr="1">
            <a:noAutofit/>
          </a:bodyPr>
          <a:lstStyle>
            <a:lvl1pPr algn="l" defTabSz="914400" rtl="0" eaLnBrk="1" latinLnBrk="0" hangingPunct="1">
              <a:lnSpc>
                <a:spcPct val="90000"/>
              </a:lnSpc>
              <a:spcBef>
                <a:spcPct val="0"/>
              </a:spcBef>
              <a:buNone/>
              <a:defRPr sz="4000" b="1" kern="1200">
                <a:solidFill>
                  <a:schemeClr val="tx1"/>
                </a:solidFill>
                <a:latin typeface="Sassoon Infant Md" panose="02000603050000020003" pitchFamily="50" charset="0"/>
                <a:ea typeface="+mj-ea"/>
                <a:cs typeface="+mj-cs"/>
              </a:defRPr>
            </a:lvl1pPr>
          </a:lstStyle>
          <a:p>
            <a:r>
              <a:rPr lang="en-US" sz="3600" dirty="0">
                <a:solidFill>
                  <a:srgbClr val="1C1C1C"/>
                </a:solidFill>
                <a:latin typeface="Twinkl" pitchFamily="50" charset="0"/>
              </a:rPr>
              <a:t>Success Criteria</a:t>
            </a:r>
          </a:p>
        </p:txBody>
      </p:sp>
      <p:sp>
        <p:nvSpPr>
          <p:cNvPr id="10" name="Title 1"/>
          <p:cNvSpPr txBox="1">
            <a:spLocks/>
          </p:cNvSpPr>
          <p:nvPr userDrawn="1"/>
        </p:nvSpPr>
        <p:spPr>
          <a:xfrm>
            <a:off x="628648" y="734785"/>
            <a:ext cx="7886700" cy="540000"/>
          </a:xfrm>
          <a:prstGeom prst="rect">
            <a:avLst/>
          </a:prstGeom>
        </p:spPr>
        <p:txBody>
          <a:bodyPr lIns="0" tIns="0" rIns="0" bIns="0" anchor="ctr" anchorCtr="1">
            <a:noAutofit/>
          </a:bodyPr>
          <a:lstStyle>
            <a:lvl1pPr algn="l" defTabSz="914400" rtl="0" eaLnBrk="1" latinLnBrk="0" hangingPunct="1">
              <a:lnSpc>
                <a:spcPct val="90000"/>
              </a:lnSpc>
              <a:spcBef>
                <a:spcPct val="0"/>
              </a:spcBef>
              <a:buNone/>
              <a:defRPr sz="4000" b="1" kern="1200">
                <a:solidFill>
                  <a:schemeClr val="tx1"/>
                </a:solidFill>
                <a:latin typeface="Sassoon Infant Md" panose="02000603050000020003" pitchFamily="50" charset="0"/>
                <a:ea typeface="+mj-ea"/>
                <a:cs typeface="+mj-cs"/>
              </a:defRPr>
            </a:lvl1pPr>
          </a:lstStyle>
          <a:p>
            <a:r>
              <a:rPr lang="en-US" sz="3600" dirty="0">
                <a:solidFill>
                  <a:srgbClr val="1C1C1C"/>
                </a:solidFill>
                <a:latin typeface="Twinkl" pitchFamily="50" charset="0"/>
              </a:rPr>
              <a:t>Aim</a:t>
            </a:r>
          </a:p>
        </p:txBody>
      </p:sp>
      <p:sp>
        <p:nvSpPr>
          <p:cNvPr id="11" name="Content Placeholder 15"/>
          <p:cNvSpPr>
            <a:spLocks noGrp="1"/>
          </p:cNvSpPr>
          <p:nvPr>
            <p:ph idx="1"/>
          </p:nvPr>
        </p:nvSpPr>
        <p:spPr>
          <a:xfrm>
            <a:off x="628650" y="1127760"/>
            <a:ext cx="7886700" cy="1409700"/>
          </a:xfrm>
          <a:prstGeom prst="roundRect">
            <a:avLst>
              <a:gd name="adj" fmla="val 2585"/>
            </a:avLst>
          </a:prstGeom>
        </p:spPr>
        <p:txBody>
          <a:bodyPr>
            <a:normAutofit fontScale="92500" lnSpcReduction="10000"/>
          </a:bodyPr>
          <a:lstStyle>
            <a:lvl1pPr>
              <a:defRPr>
                <a:latin typeface="Twinkl" pitchFamily="50" charset="0"/>
              </a:defRPr>
            </a:lvl1pPr>
            <a:lvl2pPr>
              <a:defRPr/>
            </a:lvl2pPr>
          </a:lstStyle>
          <a:p>
            <a:pPr lvl="0"/>
            <a:r>
              <a:rPr lang="en-US"/>
              <a:t>Click to edit Master text styles</a:t>
            </a:r>
          </a:p>
          <a:p>
            <a:pPr lvl="1"/>
            <a:r>
              <a:rPr lang="en-US"/>
              <a:t>Second level</a:t>
            </a:r>
          </a:p>
          <a:p>
            <a:pPr lvl="2"/>
            <a:r>
              <a:rPr lang="en-US"/>
              <a:t>Third level</a:t>
            </a:r>
          </a:p>
        </p:txBody>
      </p:sp>
      <p:sp>
        <p:nvSpPr>
          <p:cNvPr id="12" name="Content Placeholder 15"/>
          <p:cNvSpPr txBox="1">
            <a:spLocks/>
          </p:cNvSpPr>
          <p:nvPr userDrawn="1"/>
        </p:nvSpPr>
        <p:spPr>
          <a:xfrm>
            <a:off x="628650" y="3466803"/>
            <a:ext cx="7886700" cy="1409700"/>
          </a:xfrm>
          <a:prstGeom prst="rect">
            <a:avLst/>
          </a:prstGeom>
          <a:noFill/>
          <a:ln w="25400">
            <a:noFill/>
          </a:ln>
        </p:spPr>
        <p:txBody>
          <a:bodyPr vert="horz" lIns="180000" tIns="252000" rIns="252000" bIns="18000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rgbClr val="1C1C1C"/>
                </a:solidFill>
                <a:latin typeface="Sassoon Infant Rg" panose="02000503030000020003" pitchFamily="50" charset="0"/>
                <a:ea typeface="Sassoon Infant Rg" panose="02000503030000020003" pitchFamily="50"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rgbClr val="1C1C1C"/>
                </a:solidFill>
                <a:latin typeface="Sassoon Infant Rg" panose="02000503030000020003" pitchFamily="50" charset="0"/>
                <a:ea typeface="Sassoon Infant Rg" panose="02000503030000020003" pitchFamily="50"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Sassoon Infant Rg" panose="02000503030000020003" pitchFamily="50" charset="0"/>
                <a:ea typeface="Sassoon Infant Rg" panose="02000503030000020003" pitchFamily="50"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Sassoon Infant Rg" panose="02000503030000020003" pitchFamily="50" charset="0"/>
                <a:ea typeface="Sassoon Infant Rg" panose="02000503030000020003" pitchFamily="50"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Sassoon Infant Rg" panose="02000503030000020003" pitchFamily="50" charset="0"/>
                <a:ea typeface="Sassoon Infant Rg" panose="02000503030000020003" pitchFamily="50"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latin typeface="Twinkl" pitchFamily="50" charset="0"/>
                <a:ea typeface="Roboto" panose="02000000000000000000" pitchFamily="2" charset="0"/>
              </a:rPr>
              <a:t>Statement 1 Lorem ipsum </a:t>
            </a:r>
            <a:r>
              <a:rPr lang="en-GB" dirty="0" err="1">
                <a:latin typeface="Twinkl" pitchFamily="50" charset="0"/>
                <a:ea typeface="Roboto" panose="02000000000000000000" pitchFamily="2" charset="0"/>
              </a:rPr>
              <a:t>dolor</a:t>
            </a:r>
            <a:r>
              <a:rPr lang="en-GB" dirty="0">
                <a:latin typeface="Twinkl" pitchFamily="50" charset="0"/>
                <a:ea typeface="Roboto" panose="02000000000000000000" pitchFamily="2" charset="0"/>
              </a:rPr>
              <a:t> sit </a:t>
            </a:r>
            <a:r>
              <a:rPr lang="en-GB" dirty="0" err="1">
                <a:latin typeface="Twinkl" pitchFamily="50" charset="0"/>
                <a:ea typeface="Roboto" panose="02000000000000000000" pitchFamily="2" charset="0"/>
              </a:rPr>
              <a:t>amet</a:t>
            </a:r>
            <a:r>
              <a:rPr lang="en-GB" dirty="0">
                <a:latin typeface="Twinkl" pitchFamily="50" charset="0"/>
                <a:ea typeface="Roboto" panose="02000000000000000000" pitchFamily="2" charset="0"/>
              </a:rPr>
              <a:t>, </a:t>
            </a:r>
            <a:r>
              <a:rPr lang="en-GB" dirty="0" err="1">
                <a:latin typeface="Twinkl" pitchFamily="50" charset="0"/>
                <a:ea typeface="Roboto" panose="02000000000000000000" pitchFamily="2" charset="0"/>
              </a:rPr>
              <a:t>consectetur</a:t>
            </a:r>
            <a:r>
              <a:rPr lang="en-GB" dirty="0">
                <a:latin typeface="Twinkl" pitchFamily="50" charset="0"/>
                <a:ea typeface="Roboto" panose="02000000000000000000" pitchFamily="2" charset="0"/>
              </a:rPr>
              <a:t> </a:t>
            </a:r>
            <a:r>
              <a:rPr lang="en-GB" dirty="0" err="1">
                <a:latin typeface="Twinkl" pitchFamily="50" charset="0"/>
                <a:ea typeface="Roboto" panose="02000000000000000000" pitchFamily="2" charset="0"/>
              </a:rPr>
              <a:t>adipiscing</a:t>
            </a:r>
            <a:r>
              <a:rPr lang="en-GB" dirty="0">
                <a:latin typeface="Twinkl" pitchFamily="50" charset="0"/>
                <a:ea typeface="Roboto" panose="02000000000000000000" pitchFamily="2" charset="0"/>
              </a:rPr>
              <a:t> </a:t>
            </a:r>
            <a:r>
              <a:rPr lang="en-GB" dirty="0" err="1">
                <a:latin typeface="Twinkl" pitchFamily="50" charset="0"/>
                <a:ea typeface="Roboto" panose="02000000000000000000" pitchFamily="2" charset="0"/>
              </a:rPr>
              <a:t>elit</a:t>
            </a:r>
            <a:r>
              <a:rPr lang="en-GB" dirty="0">
                <a:latin typeface="Twinkl" pitchFamily="50" charset="0"/>
                <a:ea typeface="Roboto" panose="02000000000000000000" pitchFamily="2" charset="0"/>
              </a:rPr>
              <a:t>.</a:t>
            </a:r>
          </a:p>
          <a:p>
            <a:r>
              <a:rPr lang="en-GB" dirty="0">
                <a:latin typeface="Twinkl" pitchFamily="50" charset="0"/>
                <a:ea typeface="Roboto" panose="02000000000000000000" pitchFamily="2" charset="0"/>
              </a:rPr>
              <a:t>Statement 2</a:t>
            </a:r>
          </a:p>
          <a:p>
            <a:pPr lvl="1"/>
            <a:r>
              <a:rPr lang="en-GB" dirty="0">
                <a:latin typeface="Twinkl" pitchFamily="50" charset="0"/>
                <a:ea typeface="Roboto" panose="02000000000000000000" pitchFamily="2" charset="0"/>
              </a:rPr>
              <a:t>Sub statement</a:t>
            </a:r>
          </a:p>
        </p:txBody>
      </p:sp>
    </p:spTree>
    <p:extLst>
      <p:ext uri="{BB962C8B-B14F-4D97-AF65-F5344CB8AC3E}">
        <p14:creationId xmlns:p14="http://schemas.microsoft.com/office/powerpoint/2010/main" val="12104616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5" name="Rounded Rectangle 4"/>
          <p:cNvSpPr/>
          <p:nvPr userDrawn="1"/>
        </p:nvSpPr>
        <p:spPr bwMode="auto">
          <a:xfrm>
            <a:off x="461963" y="450057"/>
            <a:ext cx="8220075" cy="5957887"/>
          </a:xfrm>
          <a:prstGeom prst="roundRect">
            <a:avLst>
              <a:gd name="adj" fmla="val 2649"/>
            </a:avLst>
          </a:prstGeom>
          <a:solidFill>
            <a:schemeClr val="bg1"/>
          </a:solidFill>
          <a:ln w="25400"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350" dirty="0">
                <a:latin typeface="Twinkl" pitchFamily="50" charset="0"/>
              </a:rPr>
              <a:t> </a:t>
            </a:r>
          </a:p>
        </p:txBody>
      </p:sp>
    </p:spTree>
    <p:extLst>
      <p:ext uri="{BB962C8B-B14F-4D97-AF65-F5344CB8AC3E}">
        <p14:creationId xmlns:p14="http://schemas.microsoft.com/office/powerpoint/2010/main" val="1043237683"/>
      </p:ext>
    </p:extLst>
  </p:cSld>
  <p:clrMapOvr>
    <a:masterClrMapping/>
  </p:clrMapOvr>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End Slide">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522767" y="6196125"/>
            <a:ext cx="576495" cy="580719"/>
          </a:xfrm>
          <a:prstGeom prst="rect">
            <a:avLst/>
          </a:prstGeom>
        </p:spPr>
      </p:pic>
      <p:sp>
        <p:nvSpPr>
          <p:cNvPr id="4" name="Rectangle 3">
            <a:hlinkClick r:id="rId3"/>
          </p:cNvPr>
          <p:cNvSpPr/>
          <p:nvPr userDrawn="1"/>
        </p:nvSpPr>
        <p:spPr>
          <a:xfrm>
            <a:off x="4137660" y="3152488"/>
            <a:ext cx="868680" cy="55302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9950900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jp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18A0DB"/>
        </a:solidFill>
        <a:effectLst/>
      </p:bgPr>
    </p:bg>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49815517"/>
      </p:ext>
    </p:extLst>
  </p:cSld>
  <p:clrMap bg1="lt1" tx1="dk1" bg2="lt2" tx2="dk2" accent1="accent1" accent2="accent2" accent3="accent3" accent4="accent4" accent5="accent5" accent6="accent6" hlink="hlink" folHlink="folHlink"/>
  <p:sldLayoutIdLst>
    <p:sldLayoutId id="2147483689" r:id="rId1"/>
    <p:sldLayoutId id="2147483692" r:id="rId2"/>
    <p:sldLayoutId id="2147483699" r:id="rId3"/>
    <p:sldLayoutId id="2147483693" r:id="rId4"/>
  </p:sldLayoutIdLst>
  <p:txStyles>
    <p:titleStyle>
      <a:lvl1pPr algn="l" defTabSz="914400" rtl="0" eaLnBrk="1" latinLnBrk="0" hangingPunct="1">
        <a:lnSpc>
          <a:spcPct val="90000"/>
        </a:lnSpc>
        <a:spcBef>
          <a:spcPct val="0"/>
        </a:spcBef>
        <a:buNone/>
        <a:defRPr sz="4000" b="1" kern="1200">
          <a:solidFill>
            <a:srgbClr val="1C1C1C"/>
          </a:solidFill>
          <a:latin typeface="Twinkl" pitchFamily="50"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rgbClr val="1C1C1C"/>
          </a:solidFill>
          <a:latin typeface="Twinkl" pitchFamily="50" charset="0"/>
          <a:ea typeface="Roboto" panose="02000000000000000000" pitchFamily="2"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rgbClr val="1C1C1C"/>
          </a:solidFill>
          <a:latin typeface="Twinkl" pitchFamily="50" charset="0"/>
          <a:ea typeface="Roboto" panose="02000000000000000000" pitchFamily="2"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Twinkl" pitchFamily="50" charset="0"/>
          <a:ea typeface="Roboto" panose="02000000000000000000" pitchFamily="2"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Twinkl" pitchFamily="50" charset="0"/>
          <a:ea typeface="Roboto" panose="02000000000000000000" pitchFamily="2"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Twinkl" pitchFamily="50"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0" pos="2880" userDrawn="1">
          <p15:clr>
            <a:srgbClr val="F26B43"/>
          </p15:clr>
        </p15:guide>
        <p15:guide id="1" orient="horz" pos="2160">
          <p15:clr>
            <a:srgbClr val="F26B43"/>
          </p15:clr>
        </p15:guide>
        <p15:guide id="2" pos="317" userDrawn="1">
          <p15:clr>
            <a:srgbClr val="F26B43"/>
          </p15:clr>
        </p15:guide>
        <p15:guide id="3" pos="453" userDrawn="1">
          <p15:clr>
            <a:srgbClr val="F26B43"/>
          </p15:clr>
        </p15:guide>
        <p15:guide id="4" pos="5443" userDrawn="1">
          <p15:clr>
            <a:srgbClr val="F26B43"/>
          </p15:clr>
        </p15:guide>
        <p15:guide id="5" pos="5307" userDrawn="1">
          <p15:clr>
            <a:srgbClr val="F26B43"/>
          </p15:clr>
        </p15:guide>
        <p15:guide id="6" orient="horz" pos="323" userDrawn="1">
          <p15:clr>
            <a:srgbClr val="F26B43"/>
          </p15:clr>
        </p15:guide>
        <p15:guide id="7" orient="horz" pos="459" userDrawn="1">
          <p15:clr>
            <a:srgbClr val="F26B43"/>
          </p15:clr>
        </p15:guide>
        <p15:guide id="8" orient="horz" pos="3861" userDrawn="1">
          <p15:clr>
            <a:srgbClr val="F26B43"/>
          </p15:clr>
        </p15:guide>
        <p15:guide id="9" orient="horz" pos="3997"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png"/><Relationship Id="rId1" Type="http://schemas.openxmlformats.org/officeDocument/2006/relationships/slideLayout" Target="../slideLayouts/slideLayout3.xml"/><Relationship Id="rId5" Type="http://schemas.openxmlformats.org/officeDocument/2006/relationships/image" Target="../media/image7.png"/><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9.png"/><Relationship Id="rId7" Type="http://schemas.openxmlformats.org/officeDocument/2006/relationships/image" Target="../media/image12.png"/><Relationship Id="rId2" Type="http://schemas.openxmlformats.org/officeDocument/2006/relationships/image" Target="../media/image8.png"/><Relationship Id="rId1" Type="http://schemas.openxmlformats.org/officeDocument/2006/relationships/slideLayout" Target="../slideLayouts/slideLayout3.xml"/><Relationship Id="rId6" Type="http://schemas.openxmlformats.org/officeDocument/2006/relationships/image" Target="../media/image11.png"/><Relationship Id="rId5" Type="http://schemas.openxmlformats.org/officeDocument/2006/relationships/image" Target="../media/image10.png"/><Relationship Id="rId4" Type="http://schemas.microsoft.com/office/2007/relationships/hdphoto" Target="../media/hdphoto2.wdp"/></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3.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3.png"/><Relationship Id="rId1" Type="http://schemas.openxmlformats.org/officeDocument/2006/relationships/slideLayout" Target="../slideLayouts/slideLayout3.xml"/><Relationship Id="rId4" Type="http://schemas.openxmlformats.org/officeDocument/2006/relationships/image" Target="../media/image24.png"/></Relationships>
</file>

<file path=ppt/slides/_rels/slide9.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26.png"/><Relationship Id="rId1" Type="http://schemas.openxmlformats.org/officeDocument/2006/relationships/slideLayout" Target="../slideLayouts/slideLayout3.xml"/><Relationship Id="rId6" Type="http://schemas.openxmlformats.org/officeDocument/2006/relationships/image" Target="../media/image29.jpg"/><Relationship Id="rId5" Type="http://schemas.openxmlformats.org/officeDocument/2006/relationships/image" Target="../media/image28.png"/><Relationship Id="rId4" Type="http://schemas.openxmlformats.org/officeDocument/2006/relationships/image" Target="../media/image27.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5591847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p:cNvSpPr txBox="1">
            <a:spLocks/>
          </p:cNvSpPr>
          <p:nvPr/>
        </p:nvSpPr>
        <p:spPr>
          <a:xfrm>
            <a:off x="628648" y="734785"/>
            <a:ext cx="7886700" cy="540000"/>
          </a:xfrm>
          <a:prstGeom prst="rect">
            <a:avLst/>
          </a:prstGeom>
        </p:spPr>
        <p:txBody>
          <a:bodyPr lIns="0" tIns="0" rIns="0" bIns="0" anchor="ctr" anchorCtr="1">
            <a:noAutofit/>
          </a:bodyPr>
          <a:lstStyle>
            <a:lvl1pPr algn="l" defTabSz="914400" rtl="0" eaLnBrk="1" latinLnBrk="0" hangingPunct="1">
              <a:lnSpc>
                <a:spcPct val="90000"/>
              </a:lnSpc>
              <a:spcBef>
                <a:spcPct val="0"/>
              </a:spcBef>
              <a:buNone/>
              <a:defRPr sz="4000" b="1" kern="1200">
                <a:solidFill>
                  <a:schemeClr val="tx1"/>
                </a:solidFill>
                <a:latin typeface="Sassoon Infant Md" panose="02000603050000020003" pitchFamily="50" charset="0"/>
                <a:ea typeface="+mj-ea"/>
                <a:cs typeface="+mj-cs"/>
              </a:defRPr>
            </a:lvl1pPr>
          </a:lstStyle>
          <a:p>
            <a:r>
              <a:rPr lang="en-GB" sz="3600" dirty="0">
                <a:latin typeface="+mn-lt"/>
              </a:rPr>
              <a:t>What Are the Summer Games?</a:t>
            </a:r>
          </a:p>
        </p:txBody>
      </p:sp>
      <p:pic>
        <p:nvPicPr>
          <p:cNvPr id="5" name="Picture 4"/>
          <p:cNvPicPr>
            <a:picLocks noChangeAspect="1"/>
          </p:cNvPicPr>
          <p:nvPr/>
        </p:nvPicPr>
        <p:blipFill rotWithShape="1">
          <a:blip r:embed="rId2" cstate="print">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val="0"/>
              </a:ext>
            </a:extLst>
          </a:blip>
          <a:srcRect l="1466" t="2665" r="1567" b="10969"/>
          <a:stretch/>
        </p:blipFill>
        <p:spPr>
          <a:xfrm>
            <a:off x="628648" y="1334529"/>
            <a:ext cx="7900087" cy="4975655"/>
          </a:xfrm>
          <a:prstGeom prst="roundRect">
            <a:avLst>
              <a:gd name="adj" fmla="val 3031"/>
            </a:avLst>
          </a:prstGeom>
        </p:spPr>
      </p:pic>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67831" y="1548714"/>
            <a:ext cx="2310475" cy="6858000"/>
          </a:xfrm>
          <a:prstGeom prst="rect">
            <a:avLst/>
          </a:prstGeom>
        </p:spPr>
      </p:pic>
      <p:sp>
        <p:nvSpPr>
          <p:cNvPr id="7" name="Rounded Rectangular Callout 6"/>
          <p:cNvSpPr/>
          <p:nvPr/>
        </p:nvSpPr>
        <p:spPr>
          <a:xfrm>
            <a:off x="3421267" y="1531891"/>
            <a:ext cx="3286896" cy="1729945"/>
          </a:xfrm>
          <a:prstGeom prst="wedgeRoundRectCallout">
            <a:avLst>
              <a:gd name="adj1" fmla="val -55495"/>
              <a:gd name="adj2" fmla="val 23963"/>
              <a:gd name="adj3" fmla="val 16667"/>
            </a:avLst>
          </a:prstGeom>
          <a:solidFill>
            <a:srgbClr val="6A5B8B"/>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The Summer Games are an </a:t>
            </a:r>
            <a:r>
              <a:rPr lang="en-GB" b="1" dirty="0"/>
              <a:t>international competition </a:t>
            </a:r>
            <a:r>
              <a:rPr lang="en-GB" dirty="0"/>
              <a:t>where athletes from around the world compete in different sporting events.</a:t>
            </a:r>
          </a:p>
        </p:txBody>
      </p:sp>
      <p:sp>
        <p:nvSpPr>
          <p:cNvPr id="13" name="Rounded Rectangular Callout 12"/>
          <p:cNvSpPr/>
          <p:nvPr/>
        </p:nvSpPr>
        <p:spPr>
          <a:xfrm>
            <a:off x="3418935" y="1890151"/>
            <a:ext cx="4149307" cy="1334010"/>
          </a:xfrm>
          <a:prstGeom prst="wedgeRoundRectCallout">
            <a:avLst>
              <a:gd name="adj1" fmla="val -55495"/>
              <a:gd name="adj2" fmla="val 23963"/>
              <a:gd name="adj3" fmla="val 16667"/>
            </a:avLst>
          </a:prstGeom>
          <a:solidFill>
            <a:srgbClr val="6A5B8B"/>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The Summer Games are one of the most important sporting events for athletes, giving many the chance to showcase their talents to the world.</a:t>
            </a:r>
          </a:p>
        </p:txBody>
      </p:sp>
      <p:sp>
        <p:nvSpPr>
          <p:cNvPr id="14" name="Rounded Rectangular Callout 13"/>
          <p:cNvSpPr/>
          <p:nvPr/>
        </p:nvSpPr>
        <p:spPr>
          <a:xfrm>
            <a:off x="3362499" y="1890151"/>
            <a:ext cx="3616179" cy="1334010"/>
          </a:xfrm>
          <a:prstGeom prst="wedgeRoundRectCallout">
            <a:avLst>
              <a:gd name="adj1" fmla="val -55495"/>
              <a:gd name="adj2" fmla="val 23963"/>
              <a:gd name="adj3" fmla="val 16667"/>
            </a:avLst>
          </a:prstGeom>
          <a:solidFill>
            <a:srgbClr val="49724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Do you know the names of any famous athletes and the sports that they have competed in?</a:t>
            </a:r>
          </a:p>
        </p:txBody>
      </p:sp>
      <p:grpSp>
        <p:nvGrpSpPr>
          <p:cNvPr id="17" name="Group 16"/>
          <p:cNvGrpSpPr/>
          <p:nvPr/>
        </p:nvGrpSpPr>
        <p:grpSpPr>
          <a:xfrm>
            <a:off x="3479898" y="1371599"/>
            <a:ext cx="4993993" cy="4880919"/>
            <a:chOff x="3760465" y="1371599"/>
            <a:chExt cx="4993993" cy="4880919"/>
          </a:xfrm>
        </p:grpSpPr>
        <p:sp>
          <p:nvSpPr>
            <p:cNvPr id="8" name="Rounded Rectangle 7"/>
            <p:cNvSpPr/>
            <p:nvPr/>
          </p:nvSpPr>
          <p:spPr>
            <a:xfrm>
              <a:off x="3760465" y="1371599"/>
              <a:ext cx="4993993" cy="4880919"/>
            </a:xfrm>
            <a:prstGeom prst="roundRect">
              <a:avLst>
                <a:gd name="adj" fmla="val 4328"/>
              </a:avLst>
            </a:prstGeom>
            <a:solidFill>
              <a:srgbClr val="EC8F4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0" name="Picture 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435489" y="2498880"/>
              <a:ext cx="3799919" cy="3672318"/>
            </a:xfrm>
            <a:prstGeom prst="rect">
              <a:avLst/>
            </a:prstGeom>
          </p:spPr>
        </p:pic>
        <p:sp>
          <p:nvSpPr>
            <p:cNvPr id="12" name="Rectangle 11"/>
            <p:cNvSpPr/>
            <p:nvPr/>
          </p:nvSpPr>
          <p:spPr>
            <a:xfrm>
              <a:off x="3806402" y="1472147"/>
              <a:ext cx="4936954" cy="1200329"/>
            </a:xfrm>
            <a:prstGeom prst="rect">
              <a:avLst/>
            </a:prstGeom>
          </p:spPr>
          <p:txBody>
            <a:bodyPr wrap="square">
              <a:spAutoFit/>
            </a:bodyPr>
            <a:lstStyle/>
            <a:p>
              <a:r>
                <a:rPr lang="en-GB" b="1" dirty="0">
                  <a:solidFill>
                    <a:schemeClr val="bg1"/>
                  </a:solidFill>
                </a:rPr>
                <a:t>A famous American athlete, Jesse Owens, won four track and field events at a single Summer Games. He was the first athlete to do so.</a:t>
              </a:r>
            </a:p>
          </p:txBody>
        </p:sp>
      </p:grpSp>
    </p:spTree>
    <p:extLst>
      <p:ext uri="{BB962C8B-B14F-4D97-AF65-F5344CB8AC3E}">
        <p14:creationId xmlns:p14="http://schemas.microsoft.com/office/powerpoint/2010/main" val="10699003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7"/>
                                        </p:tgtEl>
                                      </p:cBhvr>
                                    </p:animEffect>
                                    <p:set>
                                      <p:cBhvr>
                                        <p:cTn id="7" dur="1" fill="hold">
                                          <p:stCondLst>
                                            <p:cond delay="499"/>
                                          </p:stCondLst>
                                        </p:cTn>
                                        <p:tgtEl>
                                          <p:spTgt spid="7"/>
                                        </p:tgtEl>
                                        <p:attrNameLst>
                                          <p:attrName>style.visibility</p:attrName>
                                        </p:attrNameLst>
                                      </p:cBhvr>
                                      <p:to>
                                        <p:strVal val="hidden"/>
                                      </p:to>
                                    </p:se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fade">
                                      <p:cBhvr>
                                        <p:cTn id="11" dur="500"/>
                                        <p:tgtEl>
                                          <p:spTgt spid="13"/>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xit" presetSubtype="0" fill="hold" grpId="1" nodeType="clickEffect">
                                  <p:stCondLst>
                                    <p:cond delay="0"/>
                                  </p:stCondLst>
                                  <p:childTnLst>
                                    <p:animEffect transition="out" filter="fade">
                                      <p:cBhvr>
                                        <p:cTn id="15" dur="500"/>
                                        <p:tgtEl>
                                          <p:spTgt spid="13"/>
                                        </p:tgtEl>
                                      </p:cBhvr>
                                    </p:animEffect>
                                    <p:set>
                                      <p:cBhvr>
                                        <p:cTn id="16" dur="1" fill="hold">
                                          <p:stCondLst>
                                            <p:cond delay="499"/>
                                          </p:stCondLst>
                                        </p:cTn>
                                        <p:tgtEl>
                                          <p:spTgt spid="13"/>
                                        </p:tgtEl>
                                        <p:attrNameLst>
                                          <p:attrName>style.visibility</p:attrName>
                                        </p:attrNameLst>
                                      </p:cBhvr>
                                      <p:to>
                                        <p:strVal val="hidden"/>
                                      </p:to>
                                    </p:set>
                                  </p:childTnLst>
                                </p:cTn>
                              </p:par>
                            </p:childTnLst>
                          </p:cTn>
                        </p:par>
                        <p:par>
                          <p:cTn id="17" fill="hold">
                            <p:stCondLst>
                              <p:cond delay="500"/>
                            </p:stCondLst>
                            <p:childTnLst>
                              <p:par>
                                <p:cTn id="18" presetID="10" presetClass="entr" presetSubtype="0" fill="hold" grpId="0" nodeType="afterEffect">
                                  <p:stCondLst>
                                    <p:cond delay="0"/>
                                  </p:stCondLst>
                                  <p:childTnLst>
                                    <p:set>
                                      <p:cBhvr>
                                        <p:cTn id="19" dur="1" fill="hold">
                                          <p:stCondLst>
                                            <p:cond delay="0"/>
                                          </p:stCondLst>
                                        </p:cTn>
                                        <p:tgtEl>
                                          <p:spTgt spid="14"/>
                                        </p:tgtEl>
                                        <p:attrNameLst>
                                          <p:attrName>style.visibility</p:attrName>
                                        </p:attrNameLst>
                                      </p:cBhvr>
                                      <p:to>
                                        <p:strVal val="visible"/>
                                      </p:to>
                                    </p:set>
                                    <p:animEffect transition="in" filter="fade">
                                      <p:cBhvr>
                                        <p:cTn id="20" dur="500"/>
                                        <p:tgtEl>
                                          <p:spTgt spid="14"/>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xit" presetSubtype="0" fill="hold" grpId="1" nodeType="clickEffect">
                                  <p:stCondLst>
                                    <p:cond delay="0"/>
                                  </p:stCondLst>
                                  <p:childTnLst>
                                    <p:animEffect transition="out" filter="fade">
                                      <p:cBhvr>
                                        <p:cTn id="24" dur="500"/>
                                        <p:tgtEl>
                                          <p:spTgt spid="14"/>
                                        </p:tgtEl>
                                      </p:cBhvr>
                                    </p:animEffect>
                                    <p:set>
                                      <p:cBhvr>
                                        <p:cTn id="25" dur="1" fill="hold">
                                          <p:stCondLst>
                                            <p:cond delay="499"/>
                                          </p:stCondLst>
                                        </p:cTn>
                                        <p:tgtEl>
                                          <p:spTgt spid="14"/>
                                        </p:tgtEl>
                                        <p:attrNameLst>
                                          <p:attrName>style.visibility</p:attrName>
                                        </p:attrNameLst>
                                      </p:cBhvr>
                                      <p:to>
                                        <p:strVal val="hidden"/>
                                      </p:to>
                                    </p:set>
                                  </p:childTnLst>
                                </p:cTn>
                              </p:par>
                            </p:childTnLst>
                          </p:cTn>
                        </p:par>
                        <p:par>
                          <p:cTn id="26" fill="hold">
                            <p:stCondLst>
                              <p:cond delay="500"/>
                            </p:stCondLst>
                            <p:childTnLst>
                              <p:par>
                                <p:cTn id="27" presetID="42" presetClass="entr" presetSubtype="0" fill="hold" nodeType="afterEffect">
                                  <p:stCondLst>
                                    <p:cond delay="0"/>
                                  </p:stCondLst>
                                  <p:childTnLst>
                                    <p:set>
                                      <p:cBhvr>
                                        <p:cTn id="28" dur="1" fill="hold">
                                          <p:stCondLst>
                                            <p:cond delay="0"/>
                                          </p:stCondLst>
                                        </p:cTn>
                                        <p:tgtEl>
                                          <p:spTgt spid="17"/>
                                        </p:tgtEl>
                                        <p:attrNameLst>
                                          <p:attrName>style.visibility</p:attrName>
                                        </p:attrNameLst>
                                      </p:cBhvr>
                                      <p:to>
                                        <p:strVal val="visible"/>
                                      </p:to>
                                    </p:set>
                                    <p:animEffect transition="in" filter="fade">
                                      <p:cBhvr>
                                        <p:cTn id="29" dur="1000"/>
                                        <p:tgtEl>
                                          <p:spTgt spid="17"/>
                                        </p:tgtEl>
                                      </p:cBhvr>
                                    </p:animEffect>
                                    <p:anim calcmode="lin" valueType="num">
                                      <p:cBhvr>
                                        <p:cTn id="30" dur="1000" fill="hold"/>
                                        <p:tgtEl>
                                          <p:spTgt spid="17"/>
                                        </p:tgtEl>
                                        <p:attrNameLst>
                                          <p:attrName>ppt_x</p:attrName>
                                        </p:attrNameLst>
                                      </p:cBhvr>
                                      <p:tavLst>
                                        <p:tav tm="0">
                                          <p:val>
                                            <p:strVal val="#ppt_x"/>
                                          </p:val>
                                        </p:tav>
                                        <p:tav tm="100000">
                                          <p:val>
                                            <p:strVal val="#ppt_x"/>
                                          </p:val>
                                        </p:tav>
                                      </p:tavLst>
                                    </p:anim>
                                    <p:anim calcmode="lin" valueType="num">
                                      <p:cBhvr>
                                        <p:cTn id="31"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3" grpId="0" animBg="1"/>
      <p:bldP spid="13" grpId="1" animBg="1"/>
      <p:bldP spid="14" grpId="0" animBg="1"/>
      <p:bldP spid="14" grpId="1"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Rectangle 41">
            <a:extLst>
              <a:ext uri="{FF2B5EF4-FFF2-40B4-BE49-F238E27FC236}">
                <a16:creationId xmlns:a16="http://schemas.microsoft.com/office/drawing/2014/main" id="{61A1F56D-F76E-48CC-A987-F978D4407063}"/>
              </a:ext>
            </a:extLst>
          </p:cNvPr>
          <p:cNvSpPr/>
          <p:nvPr/>
        </p:nvSpPr>
        <p:spPr>
          <a:xfrm>
            <a:off x="958661" y="728663"/>
            <a:ext cx="2516059" cy="69373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C26D8D6B-D887-4208-987C-08B31CFBD25F}"/>
              </a:ext>
            </a:extLst>
          </p:cNvPr>
          <p:cNvSpPr txBox="1">
            <a:spLocks/>
          </p:cNvSpPr>
          <p:nvPr/>
        </p:nvSpPr>
        <p:spPr>
          <a:xfrm>
            <a:off x="367872" y="682184"/>
            <a:ext cx="8400018" cy="540000"/>
          </a:xfrm>
          <a:prstGeom prst="rect">
            <a:avLst/>
          </a:prstGeom>
        </p:spPr>
        <p:txBody>
          <a:bodyPr lIns="0" tIns="0" rIns="0" bIns="0" anchor="ctr" anchorCtr="1">
            <a:noAutofit/>
          </a:bodyPr>
          <a:lstStyle>
            <a:lvl1pPr algn="l" defTabSz="914400" rtl="0" eaLnBrk="1" latinLnBrk="0" hangingPunct="1">
              <a:lnSpc>
                <a:spcPct val="90000"/>
              </a:lnSpc>
              <a:spcBef>
                <a:spcPct val="0"/>
              </a:spcBef>
              <a:buNone/>
              <a:defRPr sz="4000" b="1" kern="1200">
                <a:solidFill>
                  <a:schemeClr val="tx1"/>
                </a:solidFill>
                <a:latin typeface="Sassoon Infant Md" panose="02000603050000020003" pitchFamily="50" charset="0"/>
                <a:ea typeface="+mj-ea"/>
                <a:cs typeface="+mj-cs"/>
              </a:defRPr>
            </a:lvl1pPr>
          </a:lstStyle>
          <a:p>
            <a:r>
              <a:rPr lang="en-GB" sz="3000" dirty="0">
                <a:latin typeface="+mn-lt"/>
              </a:rPr>
              <a:t>When Are the Summer Games?</a:t>
            </a: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936103" y="1580301"/>
            <a:ext cx="2372402" cy="4702699"/>
          </a:xfrm>
          <a:prstGeom prst="rect">
            <a:avLst/>
          </a:prstGeom>
        </p:spPr>
      </p:pic>
      <p:pic>
        <p:nvPicPr>
          <p:cNvPr id="30" name="Picture 29"/>
          <p:cNvPicPr>
            <a:picLocks noChangeAspect="1"/>
          </p:cNvPicPr>
          <p:nvPr/>
        </p:nvPicPr>
        <p:blipFill rotWithShape="1">
          <a:blip r:embed="rId3" cstate="print">
            <a:extLst>
              <a:ext uri="{BEBA8EAE-BF5A-486C-A8C5-ECC9F3942E4B}">
                <a14:imgProps xmlns:a14="http://schemas.microsoft.com/office/drawing/2010/main">
                  <a14:imgLayer r:embed="rId4">
                    <a14:imgEffect>
                      <a14:sharpenSoften amount="-25000"/>
                    </a14:imgEffect>
                  </a14:imgLayer>
                </a14:imgProps>
              </a:ext>
              <a:ext uri="{28A0092B-C50C-407E-A947-70E740481C1C}">
                <a14:useLocalDpi xmlns:a14="http://schemas.microsoft.com/office/drawing/2010/main" val="0"/>
              </a:ext>
            </a:extLst>
          </a:blip>
          <a:srcRect l="27606" t="35916" r="596"/>
          <a:stretch/>
        </p:blipFill>
        <p:spPr>
          <a:xfrm>
            <a:off x="626076" y="1334529"/>
            <a:ext cx="7883610" cy="4975655"/>
          </a:xfrm>
          <a:prstGeom prst="roundRect">
            <a:avLst>
              <a:gd name="adj" fmla="val 3031"/>
            </a:avLst>
          </a:prstGeom>
        </p:spPr>
      </p:pic>
      <p:pic>
        <p:nvPicPr>
          <p:cNvPr id="5" name="Picture 4"/>
          <p:cNvPicPr>
            <a:picLocks noChangeAspect="1"/>
          </p:cNvPicPr>
          <p:nvPr/>
        </p:nvPicPr>
        <p:blipFill rotWithShape="1">
          <a:blip r:embed="rId5" cstate="print">
            <a:extLst>
              <a:ext uri="{28A0092B-C50C-407E-A947-70E740481C1C}">
                <a14:useLocalDpi xmlns:a14="http://schemas.microsoft.com/office/drawing/2010/main" val="0"/>
              </a:ext>
            </a:extLst>
          </a:blip>
          <a:srcRect b="20544"/>
          <a:stretch/>
        </p:blipFill>
        <p:spPr>
          <a:xfrm>
            <a:off x="391990" y="1429551"/>
            <a:ext cx="2889099" cy="5449044"/>
          </a:xfrm>
          <a:prstGeom prst="rect">
            <a:avLst/>
          </a:prstGeom>
        </p:spPr>
      </p:pic>
      <p:sp>
        <p:nvSpPr>
          <p:cNvPr id="33" name="Rounded Rectangle 32"/>
          <p:cNvSpPr/>
          <p:nvPr/>
        </p:nvSpPr>
        <p:spPr>
          <a:xfrm>
            <a:off x="3396436" y="2072640"/>
            <a:ext cx="2672670" cy="1752464"/>
          </a:xfrm>
          <a:prstGeom prst="roundRect">
            <a:avLst>
              <a:gd name="adj" fmla="val 8716"/>
            </a:avLst>
          </a:prstGeom>
          <a:solidFill>
            <a:srgbClr val="6559A6"/>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108000" rIns="180000" rtlCol="0" anchor="ctr"/>
          <a:lstStyle/>
          <a:p>
            <a:r>
              <a:rPr lang="en-GB" dirty="0"/>
              <a:t>The 2024 Summer Games will be held </a:t>
            </a:r>
            <a:br>
              <a:rPr lang="en-GB" dirty="0"/>
            </a:br>
            <a:r>
              <a:rPr lang="en-GB" dirty="0"/>
              <a:t>in Paris, France, </a:t>
            </a:r>
            <a:br>
              <a:rPr lang="en-GB" dirty="0"/>
            </a:br>
            <a:r>
              <a:rPr lang="en-GB" dirty="0"/>
              <a:t>from the 26th July to 11th August 2024. </a:t>
            </a:r>
          </a:p>
        </p:txBody>
      </p:sp>
      <p:sp>
        <p:nvSpPr>
          <p:cNvPr id="34" name="Rounded Rectangle 33"/>
          <p:cNvSpPr/>
          <p:nvPr/>
        </p:nvSpPr>
        <p:spPr>
          <a:xfrm>
            <a:off x="3361600" y="2551616"/>
            <a:ext cx="2672670" cy="1136822"/>
          </a:xfrm>
          <a:prstGeom prst="roundRect">
            <a:avLst/>
          </a:prstGeom>
          <a:solidFill>
            <a:srgbClr val="EC5E5E"/>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108000" rIns="180000" rtlCol="0" anchor="ctr"/>
          <a:lstStyle/>
          <a:p>
            <a:r>
              <a:rPr lang="en-GB" dirty="0"/>
              <a:t>Over 10,500 athletes from around the world will take part.</a:t>
            </a:r>
          </a:p>
        </p:txBody>
      </p:sp>
      <p:sp>
        <p:nvSpPr>
          <p:cNvPr id="37" name="Rounded Rectangle 36"/>
          <p:cNvSpPr/>
          <p:nvPr/>
        </p:nvSpPr>
        <p:spPr>
          <a:xfrm>
            <a:off x="3438083" y="2335890"/>
            <a:ext cx="2672670" cy="1874933"/>
          </a:xfrm>
          <a:prstGeom prst="roundRect">
            <a:avLst>
              <a:gd name="adj" fmla="val 5055"/>
            </a:avLst>
          </a:prstGeom>
          <a:solidFill>
            <a:srgbClr val="ED5198"/>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108000" rIns="180000" rtlCol="0" anchor="ctr"/>
          <a:lstStyle/>
          <a:p>
            <a:r>
              <a:rPr lang="en-GB" dirty="0"/>
              <a:t>France are hosting </a:t>
            </a:r>
            <a:br>
              <a:rPr lang="en-GB" dirty="0"/>
            </a:br>
            <a:r>
              <a:rPr lang="en-GB" dirty="0"/>
              <a:t>the Summer Games </a:t>
            </a:r>
            <a:br>
              <a:rPr lang="en-GB" dirty="0"/>
            </a:br>
            <a:r>
              <a:rPr lang="en-GB" dirty="0"/>
              <a:t>for the third time. They hosted them previously in 1900 </a:t>
            </a:r>
            <a:br>
              <a:rPr lang="en-GB" dirty="0"/>
            </a:br>
            <a:r>
              <a:rPr lang="en-GB" dirty="0"/>
              <a:t>and 1924.</a:t>
            </a:r>
          </a:p>
        </p:txBody>
      </p:sp>
      <p:grpSp>
        <p:nvGrpSpPr>
          <p:cNvPr id="22" name="Group 21"/>
          <p:cNvGrpSpPr/>
          <p:nvPr/>
        </p:nvGrpSpPr>
        <p:grpSpPr>
          <a:xfrm>
            <a:off x="5901267" y="1725702"/>
            <a:ext cx="2159000" cy="3913097"/>
            <a:chOff x="5901267" y="1725702"/>
            <a:chExt cx="2159000" cy="3913097"/>
          </a:xfrm>
        </p:grpSpPr>
        <p:pic>
          <p:nvPicPr>
            <p:cNvPr id="20" name="Picture 19"/>
            <p:cNvPicPr>
              <a:picLocks noChangeAspect="1"/>
            </p:cNvPicPr>
            <p:nvPr/>
          </p:nvPicPr>
          <p:blipFill rotWithShape="1">
            <a:blip r:embed="rId6">
              <a:extLst>
                <a:ext uri="{28A0092B-C50C-407E-A947-70E740481C1C}">
                  <a14:useLocalDpi xmlns:a14="http://schemas.microsoft.com/office/drawing/2010/main" val="0"/>
                </a:ext>
              </a:extLst>
            </a:blip>
            <a:srcRect l="29083" t="360" r="29016" b="16392"/>
            <a:stretch/>
          </p:blipFill>
          <p:spPr>
            <a:xfrm>
              <a:off x="5901267" y="1725702"/>
              <a:ext cx="2159000" cy="3913097"/>
            </a:xfrm>
            <a:prstGeom prst="rect">
              <a:avLst/>
            </a:prstGeom>
          </p:spPr>
        </p:pic>
        <p:sp>
          <p:nvSpPr>
            <p:cNvPr id="21" name="Oval 20"/>
            <p:cNvSpPr/>
            <p:nvPr/>
          </p:nvSpPr>
          <p:spPr>
            <a:xfrm>
              <a:off x="6790267" y="2819057"/>
              <a:ext cx="177800" cy="177800"/>
            </a:xfrm>
            <a:prstGeom prst="ellipse">
              <a:avLst/>
            </a:prstGeom>
            <a:solidFill>
              <a:srgbClr val="FF0000"/>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pic>
        <p:nvPicPr>
          <p:cNvPr id="17" name="Picture 16"/>
          <p:cNvPicPr>
            <a:picLocks noChangeAspect="1"/>
          </p:cNvPicPr>
          <p:nvPr/>
        </p:nvPicPr>
        <p:blipFill rotWithShape="1">
          <a:blip r:embed="rId7" cstate="print">
            <a:extLst>
              <a:ext uri="{28A0092B-C50C-407E-A947-70E740481C1C}">
                <a14:useLocalDpi xmlns:a14="http://schemas.microsoft.com/office/drawing/2010/main" val="0"/>
              </a:ext>
            </a:extLst>
          </a:blip>
          <a:srcRect l="6621" r="55924"/>
          <a:stretch/>
        </p:blipFill>
        <p:spPr>
          <a:xfrm>
            <a:off x="5918200" y="1778287"/>
            <a:ext cx="2142067" cy="3995980"/>
          </a:xfrm>
          <a:prstGeom prst="rect">
            <a:avLst/>
          </a:prstGeom>
        </p:spPr>
      </p:pic>
      <p:pic>
        <p:nvPicPr>
          <p:cNvPr id="10" name="Picture 9"/>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820756" y="1468139"/>
            <a:ext cx="2352738" cy="4663720"/>
          </a:xfrm>
          <a:prstGeom prst="rect">
            <a:avLst/>
          </a:prstGeom>
        </p:spPr>
      </p:pic>
    </p:spTree>
    <p:extLst>
      <p:ext uri="{BB962C8B-B14F-4D97-AF65-F5344CB8AC3E}">
        <p14:creationId xmlns:p14="http://schemas.microsoft.com/office/powerpoint/2010/main" val="40020394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down)">
                                      <p:cBhvr>
                                        <p:cTn id="7" dur="500"/>
                                        <p:tgtEl>
                                          <p:spTgt spid="17"/>
                                        </p:tgtEl>
                                      </p:cBhvr>
                                    </p:animEffect>
                                  </p:childTnLst>
                                </p:cTn>
                              </p:par>
                            </p:childTnLst>
                          </p:cTn>
                        </p:par>
                        <p:par>
                          <p:cTn id="8" fill="hold">
                            <p:stCondLst>
                              <p:cond delay="500"/>
                            </p:stCondLst>
                            <p:childTnLst>
                              <p:par>
                                <p:cTn id="9" presetID="12" presetClass="entr" presetSubtype="2" fill="hold" grpId="0" nodeType="afterEffect">
                                  <p:stCondLst>
                                    <p:cond delay="0"/>
                                  </p:stCondLst>
                                  <p:childTnLst>
                                    <p:set>
                                      <p:cBhvr>
                                        <p:cTn id="10" dur="1" fill="hold">
                                          <p:stCondLst>
                                            <p:cond delay="0"/>
                                          </p:stCondLst>
                                        </p:cTn>
                                        <p:tgtEl>
                                          <p:spTgt spid="33"/>
                                        </p:tgtEl>
                                        <p:attrNameLst>
                                          <p:attrName>style.visibility</p:attrName>
                                        </p:attrNameLst>
                                      </p:cBhvr>
                                      <p:to>
                                        <p:strVal val="visible"/>
                                      </p:to>
                                    </p:set>
                                    <p:anim calcmode="lin" valueType="num">
                                      <p:cBhvr additive="base">
                                        <p:cTn id="11" dur="500"/>
                                        <p:tgtEl>
                                          <p:spTgt spid="33"/>
                                        </p:tgtEl>
                                        <p:attrNameLst>
                                          <p:attrName>ppt_x</p:attrName>
                                        </p:attrNameLst>
                                      </p:cBhvr>
                                      <p:tavLst>
                                        <p:tav tm="0">
                                          <p:val>
                                            <p:strVal val="#ppt_x+#ppt_w*1.125000"/>
                                          </p:val>
                                        </p:tav>
                                        <p:tav tm="100000">
                                          <p:val>
                                            <p:strVal val="#ppt_x"/>
                                          </p:val>
                                        </p:tav>
                                      </p:tavLst>
                                    </p:anim>
                                    <p:animEffect transition="in" filter="wipe(left)">
                                      <p:cBhvr>
                                        <p:cTn id="12" dur="500"/>
                                        <p:tgtEl>
                                          <p:spTgt spid="33"/>
                                        </p:tgtEl>
                                      </p:cBhvr>
                                    </p:animEffect>
                                  </p:childTnLst>
                                </p:cTn>
                              </p:par>
                              <p:par>
                                <p:cTn id="13" presetID="22" presetClass="entr" presetSubtype="4" fill="hold" nodeType="withEffect">
                                  <p:stCondLst>
                                    <p:cond delay="500"/>
                                  </p:stCondLst>
                                  <p:childTnLst>
                                    <p:set>
                                      <p:cBhvr>
                                        <p:cTn id="14" dur="1" fill="hold">
                                          <p:stCondLst>
                                            <p:cond delay="0"/>
                                          </p:stCondLst>
                                        </p:cTn>
                                        <p:tgtEl>
                                          <p:spTgt spid="22"/>
                                        </p:tgtEl>
                                        <p:attrNameLst>
                                          <p:attrName>style.visibility</p:attrName>
                                        </p:attrNameLst>
                                      </p:cBhvr>
                                      <p:to>
                                        <p:strVal val="visible"/>
                                      </p:to>
                                    </p:set>
                                    <p:animEffect transition="in" filter="wipe(down)">
                                      <p:cBhvr>
                                        <p:cTn id="15" dur="500"/>
                                        <p:tgtEl>
                                          <p:spTgt spid="22"/>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xit" presetSubtype="0" fill="hold" grpId="1" nodeType="clickEffect">
                                  <p:stCondLst>
                                    <p:cond delay="0"/>
                                  </p:stCondLst>
                                  <p:childTnLst>
                                    <p:animEffect transition="out" filter="fade">
                                      <p:cBhvr>
                                        <p:cTn id="19" dur="500"/>
                                        <p:tgtEl>
                                          <p:spTgt spid="33"/>
                                        </p:tgtEl>
                                      </p:cBhvr>
                                    </p:animEffect>
                                    <p:set>
                                      <p:cBhvr>
                                        <p:cTn id="20" dur="1" fill="hold">
                                          <p:stCondLst>
                                            <p:cond delay="499"/>
                                          </p:stCondLst>
                                        </p:cTn>
                                        <p:tgtEl>
                                          <p:spTgt spid="33"/>
                                        </p:tgtEl>
                                        <p:attrNameLst>
                                          <p:attrName>style.visibility</p:attrName>
                                        </p:attrNameLst>
                                      </p:cBhvr>
                                      <p:to>
                                        <p:strVal val="hidden"/>
                                      </p:to>
                                    </p:set>
                                  </p:childTnLst>
                                </p:cTn>
                              </p:par>
                              <p:par>
                                <p:cTn id="21" presetID="22" presetClass="exit" presetSubtype="4" fill="hold" nodeType="withEffect">
                                  <p:stCondLst>
                                    <p:cond delay="0"/>
                                  </p:stCondLst>
                                  <p:childTnLst>
                                    <p:animEffect transition="out" filter="wipe(down)">
                                      <p:cBhvr>
                                        <p:cTn id="22" dur="500"/>
                                        <p:tgtEl>
                                          <p:spTgt spid="17"/>
                                        </p:tgtEl>
                                      </p:cBhvr>
                                    </p:animEffect>
                                    <p:set>
                                      <p:cBhvr>
                                        <p:cTn id="23" dur="1" fill="hold">
                                          <p:stCondLst>
                                            <p:cond delay="499"/>
                                          </p:stCondLst>
                                        </p:cTn>
                                        <p:tgtEl>
                                          <p:spTgt spid="17"/>
                                        </p:tgtEl>
                                        <p:attrNameLst>
                                          <p:attrName>style.visibility</p:attrName>
                                        </p:attrNameLst>
                                      </p:cBhvr>
                                      <p:to>
                                        <p:strVal val="hidden"/>
                                      </p:to>
                                    </p:set>
                                  </p:childTnLst>
                                </p:cTn>
                              </p:par>
                            </p:childTnLst>
                          </p:cTn>
                        </p:par>
                        <p:par>
                          <p:cTn id="24" fill="hold">
                            <p:stCondLst>
                              <p:cond delay="500"/>
                            </p:stCondLst>
                            <p:childTnLst>
                              <p:par>
                                <p:cTn id="25" presetID="12" presetClass="entr" presetSubtype="2" fill="hold" grpId="0" nodeType="afterEffect">
                                  <p:stCondLst>
                                    <p:cond delay="0"/>
                                  </p:stCondLst>
                                  <p:childTnLst>
                                    <p:set>
                                      <p:cBhvr>
                                        <p:cTn id="26" dur="1" fill="hold">
                                          <p:stCondLst>
                                            <p:cond delay="0"/>
                                          </p:stCondLst>
                                        </p:cTn>
                                        <p:tgtEl>
                                          <p:spTgt spid="34"/>
                                        </p:tgtEl>
                                        <p:attrNameLst>
                                          <p:attrName>style.visibility</p:attrName>
                                        </p:attrNameLst>
                                      </p:cBhvr>
                                      <p:to>
                                        <p:strVal val="visible"/>
                                      </p:to>
                                    </p:set>
                                    <p:anim calcmode="lin" valueType="num">
                                      <p:cBhvr additive="base">
                                        <p:cTn id="27" dur="500"/>
                                        <p:tgtEl>
                                          <p:spTgt spid="34"/>
                                        </p:tgtEl>
                                        <p:attrNameLst>
                                          <p:attrName>ppt_x</p:attrName>
                                        </p:attrNameLst>
                                      </p:cBhvr>
                                      <p:tavLst>
                                        <p:tav tm="0">
                                          <p:val>
                                            <p:strVal val="#ppt_x+#ppt_w*1.125000"/>
                                          </p:val>
                                        </p:tav>
                                        <p:tav tm="100000">
                                          <p:val>
                                            <p:strVal val="#ppt_x"/>
                                          </p:val>
                                        </p:tav>
                                      </p:tavLst>
                                    </p:anim>
                                    <p:animEffect transition="in" filter="wipe(left)">
                                      <p:cBhvr>
                                        <p:cTn id="28" dur="500"/>
                                        <p:tgtEl>
                                          <p:spTgt spid="34"/>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xit" presetSubtype="0" fill="hold" grpId="1" nodeType="clickEffect">
                                  <p:stCondLst>
                                    <p:cond delay="0"/>
                                  </p:stCondLst>
                                  <p:childTnLst>
                                    <p:animEffect transition="out" filter="fade">
                                      <p:cBhvr>
                                        <p:cTn id="32" dur="500"/>
                                        <p:tgtEl>
                                          <p:spTgt spid="34"/>
                                        </p:tgtEl>
                                      </p:cBhvr>
                                    </p:animEffect>
                                    <p:set>
                                      <p:cBhvr>
                                        <p:cTn id="33" dur="1" fill="hold">
                                          <p:stCondLst>
                                            <p:cond delay="499"/>
                                          </p:stCondLst>
                                        </p:cTn>
                                        <p:tgtEl>
                                          <p:spTgt spid="34"/>
                                        </p:tgtEl>
                                        <p:attrNameLst>
                                          <p:attrName>style.visibility</p:attrName>
                                        </p:attrNameLst>
                                      </p:cBhvr>
                                      <p:to>
                                        <p:strVal val="hidden"/>
                                      </p:to>
                                    </p:set>
                                  </p:childTnLst>
                                </p:cTn>
                              </p:par>
                            </p:childTnLst>
                          </p:cTn>
                        </p:par>
                        <p:par>
                          <p:cTn id="34" fill="hold">
                            <p:stCondLst>
                              <p:cond delay="500"/>
                            </p:stCondLst>
                            <p:childTnLst>
                              <p:par>
                                <p:cTn id="35" presetID="12" presetClass="entr" presetSubtype="2" fill="hold" grpId="0" nodeType="afterEffect">
                                  <p:stCondLst>
                                    <p:cond delay="0"/>
                                  </p:stCondLst>
                                  <p:childTnLst>
                                    <p:set>
                                      <p:cBhvr>
                                        <p:cTn id="36" dur="1" fill="hold">
                                          <p:stCondLst>
                                            <p:cond delay="0"/>
                                          </p:stCondLst>
                                        </p:cTn>
                                        <p:tgtEl>
                                          <p:spTgt spid="37"/>
                                        </p:tgtEl>
                                        <p:attrNameLst>
                                          <p:attrName>style.visibility</p:attrName>
                                        </p:attrNameLst>
                                      </p:cBhvr>
                                      <p:to>
                                        <p:strVal val="visible"/>
                                      </p:to>
                                    </p:set>
                                    <p:anim calcmode="lin" valueType="num">
                                      <p:cBhvr additive="base">
                                        <p:cTn id="37" dur="500"/>
                                        <p:tgtEl>
                                          <p:spTgt spid="37"/>
                                        </p:tgtEl>
                                        <p:attrNameLst>
                                          <p:attrName>ppt_x</p:attrName>
                                        </p:attrNameLst>
                                      </p:cBhvr>
                                      <p:tavLst>
                                        <p:tav tm="0">
                                          <p:val>
                                            <p:strVal val="#ppt_x+#ppt_w*1.125000"/>
                                          </p:val>
                                        </p:tav>
                                        <p:tav tm="100000">
                                          <p:val>
                                            <p:strVal val="#ppt_x"/>
                                          </p:val>
                                        </p:tav>
                                      </p:tavLst>
                                    </p:anim>
                                    <p:animEffect transition="in" filter="wipe(left)">
                                      <p:cBhvr>
                                        <p:cTn id="38"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P spid="33" grpId="1" animBg="1"/>
      <p:bldP spid="34" grpId="0" animBg="1"/>
      <p:bldP spid="34" grpId="1" animBg="1"/>
      <p:bldP spid="37"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292AEF-7273-430A-BA6E-10D2B89976FF}"/>
              </a:ext>
            </a:extLst>
          </p:cNvPr>
          <p:cNvSpPr txBox="1">
            <a:spLocks/>
          </p:cNvSpPr>
          <p:nvPr/>
        </p:nvSpPr>
        <p:spPr>
          <a:xfrm>
            <a:off x="628648" y="734785"/>
            <a:ext cx="7886700" cy="540000"/>
          </a:xfrm>
          <a:prstGeom prst="rect">
            <a:avLst/>
          </a:prstGeom>
        </p:spPr>
        <p:txBody>
          <a:bodyPr lIns="0" tIns="0" rIns="0" bIns="0" anchor="ctr" anchorCtr="1">
            <a:noAutofit/>
          </a:bodyPr>
          <a:lstStyle>
            <a:lvl1pPr algn="l" defTabSz="914400" rtl="0" eaLnBrk="1" latinLnBrk="0" hangingPunct="1">
              <a:lnSpc>
                <a:spcPct val="90000"/>
              </a:lnSpc>
              <a:spcBef>
                <a:spcPct val="0"/>
              </a:spcBef>
              <a:buNone/>
              <a:defRPr sz="4000" b="1" kern="1200">
                <a:solidFill>
                  <a:schemeClr val="tx1"/>
                </a:solidFill>
                <a:latin typeface="Sassoon Infant Md" panose="02000603050000020003" pitchFamily="50" charset="0"/>
                <a:ea typeface="+mj-ea"/>
                <a:cs typeface="+mj-cs"/>
              </a:defRPr>
            </a:lvl1pPr>
          </a:lstStyle>
          <a:p>
            <a:r>
              <a:rPr lang="en-GB" sz="3600" dirty="0">
                <a:latin typeface="+mn-lt"/>
              </a:rPr>
              <a:t>How Did the Summer Games Begin?</a:t>
            </a:r>
            <a:endParaRPr lang="en-US" sz="3600" dirty="0">
              <a:latin typeface="+mn-lt"/>
            </a:endParaRPr>
          </a:p>
        </p:txBody>
      </p:sp>
      <p:pic>
        <p:nvPicPr>
          <p:cNvPr id="6" name="Picture 5"/>
          <p:cNvPicPr>
            <a:picLocks noChangeAspect="1"/>
          </p:cNvPicPr>
          <p:nvPr/>
        </p:nvPicPr>
        <p:blipFill rotWithShape="1">
          <a:blip r:embed="rId2" cstate="print">
            <a:extLst>
              <a:ext uri="{28A0092B-C50C-407E-A947-70E740481C1C}">
                <a14:useLocalDpi xmlns:a14="http://schemas.microsoft.com/office/drawing/2010/main" val="0"/>
              </a:ext>
            </a:extLst>
          </a:blip>
          <a:srcRect l="7222" t="-16094" r="11026" b="7849"/>
          <a:stretch/>
        </p:blipFill>
        <p:spPr>
          <a:xfrm>
            <a:off x="628648" y="1314993"/>
            <a:ext cx="7886700" cy="4920343"/>
          </a:xfrm>
          <a:prstGeom prst="roundRect">
            <a:avLst>
              <a:gd name="adj" fmla="val 2262"/>
            </a:avLst>
          </a:prstGeom>
          <a:solidFill>
            <a:schemeClr val="accent3">
              <a:lumMod val="20000"/>
              <a:lumOff val="80000"/>
            </a:schemeClr>
          </a:solidFill>
          <a:ln w="28575">
            <a:solidFill>
              <a:srgbClr val="FFC000"/>
            </a:solidFill>
          </a:ln>
        </p:spPr>
      </p:pic>
      <p:sp>
        <p:nvSpPr>
          <p:cNvPr id="7" name="Rounded Rectangle 6"/>
          <p:cNvSpPr/>
          <p:nvPr/>
        </p:nvSpPr>
        <p:spPr>
          <a:xfrm>
            <a:off x="5267686" y="1610086"/>
            <a:ext cx="45719" cy="45719"/>
          </a:xfrm>
          <a:prstGeom prst="roundRect">
            <a:avLst/>
          </a:prstGeom>
          <a:solidFill>
            <a:srgbClr val="18A0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ounded Rectangle 7"/>
          <p:cNvSpPr/>
          <p:nvPr/>
        </p:nvSpPr>
        <p:spPr>
          <a:xfrm>
            <a:off x="838585" y="1634562"/>
            <a:ext cx="4340830" cy="4602425"/>
          </a:xfrm>
          <a:prstGeom prst="roundRect">
            <a:avLst>
              <a:gd name="adj" fmla="val 279"/>
            </a:avLst>
          </a:prstGeom>
          <a:solidFill>
            <a:srgbClr val="1E0F27">
              <a:alpha val="3568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9" name="Picture 8"/>
          <p:cNvPicPr>
            <a:picLocks noChangeAspect="1"/>
          </p:cNvPicPr>
          <p:nvPr/>
        </p:nvPicPr>
        <p:blipFill rotWithShape="1">
          <a:blip r:embed="rId3" cstate="print">
            <a:extLst>
              <a:ext uri="{28A0092B-C50C-407E-A947-70E740481C1C}">
                <a14:useLocalDpi xmlns:a14="http://schemas.microsoft.com/office/drawing/2010/main" val="0"/>
              </a:ext>
            </a:extLst>
          </a:blip>
          <a:srcRect b="13953"/>
          <a:stretch/>
        </p:blipFill>
        <p:spPr>
          <a:xfrm>
            <a:off x="663756" y="1324662"/>
            <a:ext cx="7840354" cy="4927857"/>
          </a:xfrm>
          <a:prstGeom prst="rect">
            <a:avLst/>
          </a:prstGeom>
        </p:spPr>
      </p:pic>
      <p:sp>
        <p:nvSpPr>
          <p:cNvPr id="4" name="Rectangle 3"/>
          <p:cNvSpPr/>
          <p:nvPr/>
        </p:nvSpPr>
        <p:spPr>
          <a:xfrm>
            <a:off x="989363" y="2169756"/>
            <a:ext cx="7215523" cy="646331"/>
          </a:xfrm>
          <a:prstGeom prst="rect">
            <a:avLst/>
          </a:prstGeom>
        </p:spPr>
        <p:txBody>
          <a:bodyPr wrap="square">
            <a:spAutoFit/>
          </a:bodyPr>
          <a:lstStyle/>
          <a:p>
            <a:r>
              <a:rPr lang="en-GB" dirty="0"/>
              <a:t>The first record of the Games is from 2,800 years ago in 776 BC. They were part of a religious festival celebrating the Greek god, Zeus.</a:t>
            </a:r>
          </a:p>
        </p:txBody>
      </p:sp>
      <p:sp>
        <p:nvSpPr>
          <p:cNvPr id="16" name="Rectangle 15"/>
          <p:cNvSpPr/>
          <p:nvPr/>
        </p:nvSpPr>
        <p:spPr>
          <a:xfrm>
            <a:off x="1075037" y="3066895"/>
            <a:ext cx="6899189" cy="646331"/>
          </a:xfrm>
          <a:prstGeom prst="rect">
            <a:avLst/>
          </a:prstGeom>
        </p:spPr>
        <p:txBody>
          <a:bodyPr wrap="square">
            <a:spAutoFit/>
          </a:bodyPr>
          <a:lstStyle/>
          <a:p>
            <a:r>
              <a:rPr lang="en-GB" dirty="0"/>
              <a:t>The Games took place in Olympia and included events such as wrestling, boxing, javelin, long jump, discuss and chariot racing. </a:t>
            </a:r>
          </a:p>
        </p:txBody>
      </p:sp>
      <p:sp>
        <p:nvSpPr>
          <p:cNvPr id="18" name="Rectangle 17"/>
          <p:cNvSpPr/>
          <p:nvPr/>
        </p:nvSpPr>
        <p:spPr>
          <a:xfrm>
            <a:off x="1075037" y="3999588"/>
            <a:ext cx="6899189" cy="646331"/>
          </a:xfrm>
          <a:prstGeom prst="rect">
            <a:avLst/>
          </a:prstGeom>
        </p:spPr>
        <p:txBody>
          <a:bodyPr wrap="square">
            <a:spAutoFit/>
          </a:bodyPr>
          <a:lstStyle/>
          <a:p>
            <a:r>
              <a:rPr lang="en-GB" dirty="0"/>
              <a:t>Strict rules at the Games meant only men and boys were allowed to take part.</a:t>
            </a:r>
          </a:p>
        </p:txBody>
      </p:sp>
      <p:sp>
        <p:nvSpPr>
          <p:cNvPr id="14" name="Rectangle 13"/>
          <p:cNvSpPr/>
          <p:nvPr/>
        </p:nvSpPr>
        <p:spPr>
          <a:xfrm>
            <a:off x="1075037" y="4932281"/>
            <a:ext cx="6899189" cy="1200329"/>
          </a:xfrm>
          <a:prstGeom prst="rect">
            <a:avLst/>
          </a:prstGeom>
        </p:spPr>
        <p:txBody>
          <a:bodyPr wrap="square">
            <a:spAutoFit/>
          </a:bodyPr>
          <a:lstStyle/>
          <a:p>
            <a:r>
              <a:rPr lang="en-GB" dirty="0"/>
              <a:t>The Games continued to be held for over 1000 years. However, it is thought that the quality of the Games started to decline and by AD 393, an emperor named Theodosius I called for the ancient Olympic Games to be cancelled.</a:t>
            </a:r>
          </a:p>
        </p:txBody>
      </p:sp>
    </p:spTree>
    <p:extLst>
      <p:ext uri="{BB962C8B-B14F-4D97-AF65-F5344CB8AC3E}">
        <p14:creationId xmlns:p14="http://schemas.microsoft.com/office/powerpoint/2010/main" val="18032789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fade">
                                      <p:cBhvr>
                                        <p:cTn id="12" dur="500"/>
                                        <p:tgtEl>
                                          <p:spTgt spid="1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fade">
                                      <p:cBhvr>
                                        <p:cTn id="1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8" grpId="0"/>
      <p:bldP spid="1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14394794-DD3E-4ECD-B8C5-FDE1A8B625BA}"/>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11953" t="4288" r="16241"/>
          <a:stretch/>
        </p:blipFill>
        <p:spPr>
          <a:xfrm>
            <a:off x="1769625" y="1494176"/>
            <a:ext cx="6859898" cy="4850871"/>
          </a:xfrm>
          <a:prstGeom prst="roundRect">
            <a:avLst>
              <a:gd name="adj" fmla="val 1373"/>
            </a:avLst>
          </a:prstGeom>
        </p:spPr>
      </p:pic>
      <p:sp>
        <p:nvSpPr>
          <p:cNvPr id="2" name="Title 1">
            <a:extLst>
              <a:ext uri="{FF2B5EF4-FFF2-40B4-BE49-F238E27FC236}">
                <a16:creationId xmlns:a16="http://schemas.microsoft.com/office/drawing/2014/main" id="{C3A24172-5956-47DA-86BE-06457CA4426A}"/>
              </a:ext>
            </a:extLst>
          </p:cNvPr>
          <p:cNvSpPr txBox="1">
            <a:spLocks/>
          </p:cNvSpPr>
          <p:nvPr/>
        </p:nvSpPr>
        <p:spPr>
          <a:xfrm>
            <a:off x="628648" y="734785"/>
            <a:ext cx="7886700" cy="540000"/>
          </a:xfrm>
          <a:prstGeom prst="rect">
            <a:avLst/>
          </a:prstGeom>
        </p:spPr>
        <p:txBody>
          <a:bodyPr lIns="0" tIns="0" rIns="0" bIns="0" anchor="ctr" anchorCtr="1">
            <a:noAutofit/>
          </a:bodyPr>
          <a:lstStyle>
            <a:lvl1pPr algn="l" defTabSz="914400" rtl="0" eaLnBrk="1" latinLnBrk="0" hangingPunct="1">
              <a:lnSpc>
                <a:spcPct val="90000"/>
              </a:lnSpc>
              <a:spcBef>
                <a:spcPct val="0"/>
              </a:spcBef>
              <a:buNone/>
              <a:defRPr sz="4000" b="1" kern="1200">
                <a:solidFill>
                  <a:schemeClr val="tx1"/>
                </a:solidFill>
                <a:latin typeface="Sassoon Infant Md" panose="02000603050000020003" pitchFamily="50" charset="0"/>
                <a:ea typeface="+mj-ea"/>
                <a:cs typeface="+mj-cs"/>
              </a:defRPr>
            </a:lvl1pPr>
          </a:lstStyle>
          <a:p>
            <a:r>
              <a:rPr lang="en-GB" sz="3600" dirty="0">
                <a:latin typeface="+mn-lt"/>
              </a:rPr>
              <a:t>The Modern Summer Games</a:t>
            </a:r>
          </a:p>
        </p:txBody>
      </p:sp>
      <p:sp>
        <p:nvSpPr>
          <p:cNvPr id="3" name="Rectangle 2">
            <a:extLst>
              <a:ext uri="{FF2B5EF4-FFF2-40B4-BE49-F238E27FC236}">
                <a16:creationId xmlns:a16="http://schemas.microsoft.com/office/drawing/2014/main" id="{F4DE2609-BF0F-47EE-B831-B2FA4ADE0352}"/>
              </a:ext>
            </a:extLst>
          </p:cNvPr>
          <p:cNvSpPr/>
          <p:nvPr/>
        </p:nvSpPr>
        <p:spPr>
          <a:xfrm>
            <a:off x="502230" y="1493049"/>
            <a:ext cx="4017963" cy="4851998"/>
          </a:xfrm>
          <a:prstGeom prst="roundRect">
            <a:avLst>
              <a:gd name="adj" fmla="val 1458"/>
            </a:avLst>
          </a:prstGeom>
          <a:solidFill>
            <a:srgbClr val="017755"/>
          </a:solidFill>
          <a:ln>
            <a:noFill/>
          </a:ln>
          <a:effectLst>
            <a:outerShdw blurRad="12700" dist="50800" algn="ctr" rotWithShape="0">
              <a:srgbClr val="000000">
                <a:alpha val="1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bg1"/>
              </a:solidFill>
            </a:endParaRPr>
          </a:p>
        </p:txBody>
      </p:sp>
      <p:sp>
        <p:nvSpPr>
          <p:cNvPr id="8" name="TextBox 7">
            <a:extLst>
              <a:ext uri="{FF2B5EF4-FFF2-40B4-BE49-F238E27FC236}">
                <a16:creationId xmlns:a16="http://schemas.microsoft.com/office/drawing/2014/main" id="{B7600D8C-F607-4533-9BA8-1BE15A04486F}"/>
              </a:ext>
            </a:extLst>
          </p:cNvPr>
          <p:cNvSpPr txBox="1"/>
          <p:nvPr/>
        </p:nvSpPr>
        <p:spPr>
          <a:xfrm>
            <a:off x="602823" y="1598227"/>
            <a:ext cx="3917369" cy="1477328"/>
          </a:xfrm>
          <a:prstGeom prst="rect">
            <a:avLst/>
          </a:prstGeom>
          <a:noFill/>
        </p:spPr>
        <p:txBody>
          <a:bodyPr wrap="square">
            <a:spAutoFit/>
          </a:bodyPr>
          <a:lstStyle/>
          <a:p>
            <a:pPr>
              <a:spcAft>
                <a:spcPts val="1000"/>
              </a:spcAft>
            </a:pPr>
            <a:r>
              <a:rPr lang="en-GB" dirty="0">
                <a:solidFill>
                  <a:schemeClr val="bg1"/>
                </a:solidFill>
              </a:rPr>
              <a:t>Around 1500 years after the ancient Olympic Games were cancelled, a French baron named Pierre de Coubertin wanted to promote physical education. </a:t>
            </a:r>
          </a:p>
        </p:txBody>
      </p:sp>
      <p:sp>
        <p:nvSpPr>
          <p:cNvPr id="11" name="TextBox 10">
            <a:extLst>
              <a:ext uri="{FF2B5EF4-FFF2-40B4-BE49-F238E27FC236}">
                <a16:creationId xmlns:a16="http://schemas.microsoft.com/office/drawing/2014/main" id="{B7600D8C-F607-4533-9BA8-1BE15A04486F}"/>
              </a:ext>
            </a:extLst>
          </p:cNvPr>
          <p:cNvSpPr txBox="1"/>
          <p:nvPr/>
        </p:nvSpPr>
        <p:spPr>
          <a:xfrm>
            <a:off x="599273" y="3181482"/>
            <a:ext cx="3807970" cy="923330"/>
          </a:xfrm>
          <a:prstGeom prst="rect">
            <a:avLst/>
          </a:prstGeom>
          <a:noFill/>
        </p:spPr>
        <p:txBody>
          <a:bodyPr wrap="square">
            <a:spAutoFit/>
          </a:bodyPr>
          <a:lstStyle/>
          <a:p>
            <a:pPr>
              <a:spcAft>
                <a:spcPts val="1000"/>
              </a:spcAft>
            </a:pPr>
            <a:r>
              <a:rPr lang="en-GB" dirty="0">
                <a:solidFill>
                  <a:schemeClr val="bg1"/>
                </a:solidFill>
              </a:rPr>
              <a:t>After visiting the ancient Greek site of Olympia, he was determined to bring back the Games.</a:t>
            </a:r>
          </a:p>
        </p:txBody>
      </p:sp>
      <p:sp>
        <p:nvSpPr>
          <p:cNvPr id="12" name="TextBox 11">
            <a:extLst>
              <a:ext uri="{FF2B5EF4-FFF2-40B4-BE49-F238E27FC236}">
                <a16:creationId xmlns:a16="http://schemas.microsoft.com/office/drawing/2014/main" id="{B7600D8C-F607-4533-9BA8-1BE15A04486F}"/>
              </a:ext>
            </a:extLst>
          </p:cNvPr>
          <p:cNvSpPr txBox="1"/>
          <p:nvPr/>
        </p:nvSpPr>
        <p:spPr>
          <a:xfrm>
            <a:off x="599273" y="4214507"/>
            <a:ext cx="3807970" cy="923330"/>
          </a:xfrm>
          <a:prstGeom prst="rect">
            <a:avLst/>
          </a:prstGeom>
          <a:noFill/>
        </p:spPr>
        <p:txBody>
          <a:bodyPr wrap="square">
            <a:spAutoFit/>
          </a:bodyPr>
          <a:lstStyle/>
          <a:p>
            <a:pPr>
              <a:spcAft>
                <a:spcPts val="1000"/>
              </a:spcAft>
            </a:pPr>
            <a:r>
              <a:rPr lang="en-GB" dirty="0">
                <a:solidFill>
                  <a:schemeClr val="bg1"/>
                </a:solidFill>
              </a:rPr>
              <a:t>He suggested that every four years an international athletics competition should take place. </a:t>
            </a:r>
          </a:p>
        </p:txBody>
      </p:sp>
      <p:sp>
        <p:nvSpPr>
          <p:cNvPr id="15" name="TextBox 14">
            <a:extLst>
              <a:ext uri="{FF2B5EF4-FFF2-40B4-BE49-F238E27FC236}">
                <a16:creationId xmlns:a16="http://schemas.microsoft.com/office/drawing/2014/main" id="{B7600D8C-F607-4533-9BA8-1BE15A04486F}"/>
              </a:ext>
            </a:extLst>
          </p:cNvPr>
          <p:cNvSpPr txBox="1"/>
          <p:nvPr/>
        </p:nvSpPr>
        <p:spPr>
          <a:xfrm>
            <a:off x="599273" y="5302488"/>
            <a:ext cx="3807970" cy="923330"/>
          </a:xfrm>
          <a:prstGeom prst="rect">
            <a:avLst/>
          </a:prstGeom>
          <a:noFill/>
        </p:spPr>
        <p:txBody>
          <a:bodyPr wrap="square">
            <a:spAutoFit/>
          </a:bodyPr>
          <a:lstStyle/>
          <a:p>
            <a:pPr>
              <a:spcAft>
                <a:spcPts val="1000"/>
              </a:spcAft>
            </a:pPr>
            <a:r>
              <a:rPr lang="en-GB" dirty="0">
                <a:solidFill>
                  <a:schemeClr val="bg1"/>
                </a:solidFill>
              </a:rPr>
              <a:t>Two years after his proposal, the International Olympic Committee started.</a:t>
            </a:r>
          </a:p>
        </p:txBody>
      </p:sp>
      <p:sp>
        <p:nvSpPr>
          <p:cNvPr id="10" name="TextBox 9">
            <a:extLst>
              <a:ext uri="{FF2B5EF4-FFF2-40B4-BE49-F238E27FC236}">
                <a16:creationId xmlns:a16="http://schemas.microsoft.com/office/drawing/2014/main" id="{B7600D8C-F607-4533-9BA8-1BE15A04486F}"/>
              </a:ext>
            </a:extLst>
          </p:cNvPr>
          <p:cNvSpPr txBox="1"/>
          <p:nvPr/>
        </p:nvSpPr>
        <p:spPr>
          <a:xfrm>
            <a:off x="628647" y="2767824"/>
            <a:ext cx="3891545" cy="923330"/>
          </a:xfrm>
          <a:prstGeom prst="rect">
            <a:avLst/>
          </a:prstGeom>
          <a:noFill/>
        </p:spPr>
        <p:txBody>
          <a:bodyPr wrap="square">
            <a:spAutoFit/>
          </a:bodyPr>
          <a:lstStyle/>
          <a:p>
            <a:pPr>
              <a:spcAft>
                <a:spcPts val="1000"/>
              </a:spcAft>
            </a:pPr>
            <a:r>
              <a:rPr lang="en-GB" dirty="0">
                <a:solidFill>
                  <a:schemeClr val="bg1"/>
                </a:solidFill>
              </a:rPr>
              <a:t>The first modern Summer Games were held in 1896 in Athens, Greece. 14 different countries competed. </a:t>
            </a:r>
          </a:p>
        </p:txBody>
      </p:sp>
      <p:sp>
        <p:nvSpPr>
          <p:cNvPr id="16" name="TextBox 15">
            <a:extLst>
              <a:ext uri="{FF2B5EF4-FFF2-40B4-BE49-F238E27FC236}">
                <a16:creationId xmlns:a16="http://schemas.microsoft.com/office/drawing/2014/main" id="{B7600D8C-F607-4533-9BA8-1BE15A04486F}"/>
              </a:ext>
            </a:extLst>
          </p:cNvPr>
          <p:cNvSpPr txBox="1"/>
          <p:nvPr/>
        </p:nvSpPr>
        <p:spPr>
          <a:xfrm>
            <a:off x="628648" y="3909418"/>
            <a:ext cx="3807970" cy="1200329"/>
          </a:xfrm>
          <a:prstGeom prst="rect">
            <a:avLst/>
          </a:prstGeom>
          <a:noFill/>
        </p:spPr>
        <p:txBody>
          <a:bodyPr wrap="square">
            <a:spAutoFit/>
          </a:bodyPr>
          <a:lstStyle/>
          <a:p>
            <a:pPr>
              <a:spcAft>
                <a:spcPts val="1000"/>
              </a:spcAft>
            </a:pPr>
            <a:r>
              <a:rPr lang="en-GB" dirty="0">
                <a:solidFill>
                  <a:schemeClr val="bg1"/>
                </a:solidFill>
              </a:rPr>
              <a:t>Since then, the modern Summer Games have been held every four years in many countries around the world. </a:t>
            </a:r>
          </a:p>
        </p:txBody>
      </p:sp>
      <p:sp>
        <p:nvSpPr>
          <p:cNvPr id="21" name="TextBox 20">
            <a:extLst>
              <a:ext uri="{FF2B5EF4-FFF2-40B4-BE49-F238E27FC236}">
                <a16:creationId xmlns:a16="http://schemas.microsoft.com/office/drawing/2014/main" id="{B7600D8C-F607-4533-9BA8-1BE15A04486F}"/>
              </a:ext>
            </a:extLst>
          </p:cNvPr>
          <p:cNvSpPr txBox="1"/>
          <p:nvPr/>
        </p:nvSpPr>
        <p:spPr>
          <a:xfrm>
            <a:off x="563333" y="1718448"/>
            <a:ext cx="3891545" cy="923330"/>
          </a:xfrm>
          <a:prstGeom prst="rect">
            <a:avLst/>
          </a:prstGeom>
          <a:noFill/>
        </p:spPr>
        <p:txBody>
          <a:bodyPr wrap="square">
            <a:spAutoFit/>
          </a:bodyPr>
          <a:lstStyle/>
          <a:p>
            <a:pPr>
              <a:spcAft>
                <a:spcPts val="1000"/>
              </a:spcAft>
            </a:pPr>
            <a:r>
              <a:rPr lang="en-GB" dirty="0">
                <a:solidFill>
                  <a:schemeClr val="bg1"/>
                </a:solidFill>
              </a:rPr>
              <a:t>Throughout its history, the Summer Games have only been cancelled or postponed four times. </a:t>
            </a:r>
          </a:p>
        </p:txBody>
      </p:sp>
      <p:sp>
        <p:nvSpPr>
          <p:cNvPr id="22" name="TextBox 21">
            <a:extLst>
              <a:ext uri="{FF2B5EF4-FFF2-40B4-BE49-F238E27FC236}">
                <a16:creationId xmlns:a16="http://schemas.microsoft.com/office/drawing/2014/main" id="{B7600D8C-F607-4533-9BA8-1BE15A04486F}"/>
              </a:ext>
            </a:extLst>
          </p:cNvPr>
          <p:cNvSpPr txBox="1"/>
          <p:nvPr/>
        </p:nvSpPr>
        <p:spPr>
          <a:xfrm>
            <a:off x="563334" y="2860042"/>
            <a:ext cx="3807970" cy="1754326"/>
          </a:xfrm>
          <a:prstGeom prst="rect">
            <a:avLst/>
          </a:prstGeom>
          <a:noFill/>
        </p:spPr>
        <p:txBody>
          <a:bodyPr wrap="square">
            <a:spAutoFit/>
          </a:bodyPr>
          <a:lstStyle/>
          <a:p>
            <a:pPr>
              <a:spcAft>
                <a:spcPts val="1000"/>
              </a:spcAft>
            </a:pPr>
            <a:r>
              <a:rPr lang="en-GB" dirty="0">
                <a:solidFill>
                  <a:schemeClr val="bg1"/>
                </a:solidFill>
              </a:rPr>
              <a:t>The First World War stopped the Games in 1916, it was cancelled in 1940 and 1944 because of the Second World War and in 2020 it was postponed as a result of the coronavirus pandemic.</a:t>
            </a:r>
          </a:p>
        </p:txBody>
      </p:sp>
      <p:sp>
        <p:nvSpPr>
          <p:cNvPr id="23" name="TextBox 22">
            <a:extLst>
              <a:ext uri="{FF2B5EF4-FFF2-40B4-BE49-F238E27FC236}">
                <a16:creationId xmlns:a16="http://schemas.microsoft.com/office/drawing/2014/main" id="{B7600D8C-F607-4533-9BA8-1BE15A04486F}"/>
              </a:ext>
            </a:extLst>
          </p:cNvPr>
          <p:cNvSpPr txBox="1"/>
          <p:nvPr/>
        </p:nvSpPr>
        <p:spPr>
          <a:xfrm>
            <a:off x="563334" y="5322842"/>
            <a:ext cx="3807970" cy="923330"/>
          </a:xfrm>
          <a:prstGeom prst="rect">
            <a:avLst/>
          </a:prstGeom>
          <a:noFill/>
        </p:spPr>
        <p:txBody>
          <a:bodyPr wrap="square">
            <a:spAutoFit/>
          </a:bodyPr>
          <a:lstStyle/>
          <a:p>
            <a:pPr>
              <a:spcAft>
                <a:spcPts val="1000"/>
              </a:spcAft>
            </a:pPr>
            <a:r>
              <a:rPr lang="en-GB" b="1" dirty="0">
                <a:solidFill>
                  <a:schemeClr val="bg1"/>
                </a:solidFill>
              </a:rPr>
              <a:t>postpone: </a:t>
            </a:r>
            <a:r>
              <a:rPr lang="en-GB" dirty="0">
                <a:solidFill>
                  <a:schemeClr val="bg1"/>
                </a:solidFill>
              </a:rPr>
              <a:t>To arrange for something to take place at a later time than first scheduled.</a:t>
            </a:r>
          </a:p>
        </p:txBody>
      </p:sp>
    </p:spTree>
    <p:extLst>
      <p:ext uri="{BB962C8B-B14F-4D97-AF65-F5344CB8AC3E}">
        <p14:creationId xmlns:p14="http://schemas.microsoft.com/office/powerpoint/2010/main" val="2394612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50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fade">
                                      <p:cBhvr>
                                        <p:cTn id="17" dur="500"/>
                                        <p:tgtEl>
                                          <p:spTgt spid="15"/>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xit" presetSubtype="0" fill="hold" grpId="1" nodeType="clickEffect">
                                  <p:stCondLst>
                                    <p:cond delay="0"/>
                                  </p:stCondLst>
                                  <p:childTnLst>
                                    <p:animEffect transition="out" filter="fade">
                                      <p:cBhvr>
                                        <p:cTn id="21" dur="500"/>
                                        <p:tgtEl>
                                          <p:spTgt spid="11"/>
                                        </p:tgtEl>
                                      </p:cBhvr>
                                    </p:animEffect>
                                    <p:set>
                                      <p:cBhvr>
                                        <p:cTn id="22" dur="1" fill="hold">
                                          <p:stCondLst>
                                            <p:cond delay="499"/>
                                          </p:stCondLst>
                                        </p:cTn>
                                        <p:tgtEl>
                                          <p:spTgt spid="11"/>
                                        </p:tgtEl>
                                        <p:attrNameLst>
                                          <p:attrName>style.visibility</p:attrName>
                                        </p:attrNameLst>
                                      </p:cBhvr>
                                      <p:to>
                                        <p:strVal val="hidden"/>
                                      </p:to>
                                    </p:set>
                                  </p:childTnLst>
                                </p:cTn>
                              </p:par>
                              <p:par>
                                <p:cTn id="23" presetID="10" presetClass="exit" presetSubtype="0" fill="hold" grpId="1" nodeType="withEffect">
                                  <p:stCondLst>
                                    <p:cond delay="0"/>
                                  </p:stCondLst>
                                  <p:childTnLst>
                                    <p:animEffect transition="out" filter="fade">
                                      <p:cBhvr>
                                        <p:cTn id="24" dur="500"/>
                                        <p:tgtEl>
                                          <p:spTgt spid="12"/>
                                        </p:tgtEl>
                                      </p:cBhvr>
                                    </p:animEffect>
                                    <p:set>
                                      <p:cBhvr>
                                        <p:cTn id="25" dur="1" fill="hold">
                                          <p:stCondLst>
                                            <p:cond delay="499"/>
                                          </p:stCondLst>
                                        </p:cTn>
                                        <p:tgtEl>
                                          <p:spTgt spid="12"/>
                                        </p:tgtEl>
                                        <p:attrNameLst>
                                          <p:attrName>style.visibility</p:attrName>
                                        </p:attrNameLst>
                                      </p:cBhvr>
                                      <p:to>
                                        <p:strVal val="hidden"/>
                                      </p:to>
                                    </p:set>
                                  </p:childTnLst>
                                </p:cTn>
                              </p:par>
                              <p:par>
                                <p:cTn id="26" presetID="10" presetClass="exit" presetSubtype="0" fill="hold" grpId="1" nodeType="withEffect">
                                  <p:stCondLst>
                                    <p:cond delay="0"/>
                                  </p:stCondLst>
                                  <p:childTnLst>
                                    <p:animEffect transition="out" filter="fade">
                                      <p:cBhvr>
                                        <p:cTn id="27" dur="500"/>
                                        <p:tgtEl>
                                          <p:spTgt spid="15"/>
                                        </p:tgtEl>
                                      </p:cBhvr>
                                    </p:animEffect>
                                    <p:set>
                                      <p:cBhvr>
                                        <p:cTn id="28" dur="1" fill="hold">
                                          <p:stCondLst>
                                            <p:cond delay="499"/>
                                          </p:stCondLst>
                                        </p:cTn>
                                        <p:tgtEl>
                                          <p:spTgt spid="15"/>
                                        </p:tgtEl>
                                        <p:attrNameLst>
                                          <p:attrName>style.visibility</p:attrName>
                                        </p:attrNameLst>
                                      </p:cBhvr>
                                      <p:to>
                                        <p:strVal val="hidden"/>
                                      </p:to>
                                    </p:set>
                                  </p:childTnLst>
                                </p:cTn>
                              </p:par>
                              <p:par>
                                <p:cTn id="29" presetID="10" presetClass="exit" presetSubtype="0" fill="hold" grpId="0" nodeType="withEffect">
                                  <p:stCondLst>
                                    <p:cond delay="0"/>
                                  </p:stCondLst>
                                  <p:childTnLst>
                                    <p:animEffect transition="out" filter="fade">
                                      <p:cBhvr>
                                        <p:cTn id="30" dur="500"/>
                                        <p:tgtEl>
                                          <p:spTgt spid="8"/>
                                        </p:tgtEl>
                                      </p:cBhvr>
                                    </p:animEffect>
                                    <p:set>
                                      <p:cBhvr>
                                        <p:cTn id="31" dur="1" fill="hold">
                                          <p:stCondLst>
                                            <p:cond delay="499"/>
                                          </p:stCondLst>
                                        </p:cTn>
                                        <p:tgtEl>
                                          <p:spTgt spid="8"/>
                                        </p:tgtEl>
                                        <p:attrNameLst>
                                          <p:attrName>style.visibility</p:attrName>
                                        </p:attrNameLst>
                                      </p:cBhvr>
                                      <p:to>
                                        <p:strVal val="hidden"/>
                                      </p:to>
                                    </p:set>
                                  </p:childTnLst>
                                </p:cTn>
                              </p:par>
                            </p:childTnLst>
                          </p:cTn>
                        </p:par>
                        <p:par>
                          <p:cTn id="32" fill="hold">
                            <p:stCondLst>
                              <p:cond delay="500"/>
                            </p:stCondLst>
                            <p:childTnLst>
                              <p:par>
                                <p:cTn id="33" presetID="10" presetClass="entr" presetSubtype="0" fill="hold" grpId="0" nodeType="afterEffect">
                                  <p:stCondLst>
                                    <p:cond delay="0"/>
                                  </p:stCondLst>
                                  <p:childTnLst>
                                    <p:set>
                                      <p:cBhvr>
                                        <p:cTn id="34" dur="1" fill="hold">
                                          <p:stCondLst>
                                            <p:cond delay="0"/>
                                          </p:stCondLst>
                                        </p:cTn>
                                        <p:tgtEl>
                                          <p:spTgt spid="10"/>
                                        </p:tgtEl>
                                        <p:attrNameLst>
                                          <p:attrName>style.visibility</p:attrName>
                                        </p:attrNameLst>
                                      </p:cBhvr>
                                      <p:to>
                                        <p:strVal val="visible"/>
                                      </p:to>
                                    </p:set>
                                    <p:animEffect transition="in" filter="fade">
                                      <p:cBhvr>
                                        <p:cTn id="35" dur="500"/>
                                        <p:tgtEl>
                                          <p:spTgt spid="10"/>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grpId="0" nodeType="clickEffect">
                                  <p:stCondLst>
                                    <p:cond delay="0"/>
                                  </p:stCondLst>
                                  <p:childTnLst>
                                    <p:set>
                                      <p:cBhvr>
                                        <p:cTn id="39" dur="1" fill="hold">
                                          <p:stCondLst>
                                            <p:cond delay="0"/>
                                          </p:stCondLst>
                                        </p:cTn>
                                        <p:tgtEl>
                                          <p:spTgt spid="16"/>
                                        </p:tgtEl>
                                        <p:attrNameLst>
                                          <p:attrName>style.visibility</p:attrName>
                                        </p:attrNameLst>
                                      </p:cBhvr>
                                      <p:to>
                                        <p:strVal val="visible"/>
                                      </p:to>
                                    </p:set>
                                    <p:animEffect transition="in" filter="fade">
                                      <p:cBhvr>
                                        <p:cTn id="40" dur="500"/>
                                        <p:tgtEl>
                                          <p:spTgt spid="16"/>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xit" presetSubtype="0" fill="hold" grpId="1" nodeType="clickEffect">
                                  <p:stCondLst>
                                    <p:cond delay="0"/>
                                  </p:stCondLst>
                                  <p:childTnLst>
                                    <p:animEffect transition="out" filter="fade">
                                      <p:cBhvr>
                                        <p:cTn id="44" dur="500"/>
                                        <p:tgtEl>
                                          <p:spTgt spid="10"/>
                                        </p:tgtEl>
                                      </p:cBhvr>
                                    </p:animEffect>
                                    <p:set>
                                      <p:cBhvr>
                                        <p:cTn id="45" dur="1" fill="hold">
                                          <p:stCondLst>
                                            <p:cond delay="499"/>
                                          </p:stCondLst>
                                        </p:cTn>
                                        <p:tgtEl>
                                          <p:spTgt spid="10"/>
                                        </p:tgtEl>
                                        <p:attrNameLst>
                                          <p:attrName>style.visibility</p:attrName>
                                        </p:attrNameLst>
                                      </p:cBhvr>
                                      <p:to>
                                        <p:strVal val="hidden"/>
                                      </p:to>
                                    </p:set>
                                  </p:childTnLst>
                                </p:cTn>
                              </p:par>
                              <p:par>
                                <p:cTn id="46" presetID="10" presetClass="exit" presetSubtype="0" fill="hold" grpId="1" nodeType="withEffect">
                                  <p:stCondLst>
                                    <p:cond delay="0"/>
                                  </p:stCondLst>
                                  <p:childTnLst>
                                    <p:animEffect transition="out" filter="fade">
                                      <p:cBhvr>
                                        <p:cTn id="47" dur="500"/>
                                        <p:tgtEl>
                                          <p:spTgt spid="16"/>
                                        </p:tgtEl>
                                      </p:cBhvr>
                                    </p:animEffect>
                                    <p:set>
                                      <p:cBhvr>
                                        <p:cTn id="48" dur="1" fill="hold">
                                          <p:stCondLst>
                                            <p:cond delay="499"/>
                                          </p:stCondLst>
                                        </p:cTn>
                                        <p:tgtEl>
                                          <p:spTgt spid="16"/>
                                        </p:tgtEl>
                                        <p:attrNameLst>
                                          <p:attrName>style.visibility</p:attrName>
                                        </p:attrNameLst>
                                      </p:cBhvr>
                                      <p:to>
                                        <p:strVal val="hidden"/>
                                      </p:to>
                                    </p:set>
                                  </p:childTnLst>
                                </p:cTn>
                              </p:par>
                            </p:childTnLst>
                          </p:cTn>
                        </p:par>
                      </p:childTnLst>
                    </p:cTn>
                  </p:par>
                  <p:par>
                    <p:cTn id="49" fill="hold">
                      <p:stCondLst>
                        <p:cond delay="indefinite"/>
                      </p:stCondLst>
                      <p:childTnLst>
                        <p:par>
                          <p:cTn id="50" fill="hold">
                            <p:stCondLst>
                              <p:cond delay="0"/>
                            </p:stCondLst>
                            <p:childTnLst>
                              <p:par>
                                <p:cTn id="51" presetID="10" presetClass="entr" presetSubtype="0" fill="hold" grpId="0" nodeType="clickEffect">
                                  <p:stCondLst>
                                    <p:cond delay="0"/>
                                  </p:stCondLst>
                                  <p:childTnLst>
                                    <p:set>
                                      <p:cBhvr>
                                        <p:cTn id="52" dur="1" fill="hold">
                                          <p:stCondLst>
                                            <p:cond delay="0"/>
                                          </p:stCondLst>
                                        </p:cTn>
                                        <p:tgtEl>
                                          <p:spTgt spid="21"/>
                                        </p:tgtEl>
                                        <p:attrNameLst>
                                          <p:attrName>style.visibility</p:attrName>
                                        </p:attrNameLst>
                                      </p:cBhvr>
                                      <p:to>
                                        <p:strVal val="visible"/>
                                      </p:to>
                                    </p:set>
                                    <p:animEffect transition="in" filter="fade">
                                      <p:cBhvr>
                                        <p:cTn id="53" dur="500"/>
                                        <p:tgtEl>
                                          <p:spTgt spid="21"/>
                                        </p:tgtEl>
                                      </p:cBhvr>
                                    </p:animEffect>
                                  </p:childTnLst>
                                </p:cTn>
                              </p:par>
                            </p:childTnLst>
                          </p:cTn>
                        </p:par>
                      </p:childTnLst>
                    </p:cTn>
                  </p:par>
                  <p:par>
                    <p:cTn id="54" fill="hold">
                      <p:stCondLst>
                        <p:cond delay="indefinite"/>
                      </p:stCondLst>
                      <p:childTnLst>
                        <p:par>
                          <p:cTn id="55" fill="hold">
                            <p:stCondLst>
                              <p:cond delay="0"/>
                            </p:stCondLst>
                            <p:childTnLst>
                              <p:par>
                                <p:cTn id="56" presetID="10" presetClass="entr" presetSubtype="0" fill="hold" grpId="0" nodeType="clickEffect">
                                  <p:stCondLst>
                                    <p:cond delay="0"/>
                                  </p:stCondLst>
                                  <p:childTnLst>
                                    <p:set>
                                      <p:cBhvr>
                                        <p:cTn id="57" dur="1" fill="hold">
                                          <p:stCondLst>
                                            <p:cond delay="0"/>
                                          </p:stCondLst>
                                        </p:cTn>
                                        <p:tgtEl>
                                          <p:spTgt spid="22"/>
                                        </p:tgtEl>
                                        <p:attrNameLst>
                                          <p:attrName>style.visibility</p:attrName>
                                        </p:attrNameLst>
                                      </p:cBhvr>
                                      <p:to>
                                        <p:strVal val="visible"/>
                                      </p:to>
                                    </p:set>
                                    <p:animEffect transition="in" filter="fade">
                                      <p:cBhvr>
                                        <p:cTn id="58" dur="500"/>
                                        <p:tgtEl>
                                          <p:spTgt spid="22"/>
                                        </p:tgtEl>
                                      </p:cBhvr>
                                    </p:animEffect>
                                  </p:childTnLst>
                                </p:cTn>
                              </p:par>
                            </p:childTnLst>
                          </p:cTn>
                        </p:par>
                      </p:childTnLst>
                    </p:cTn>
                  </p:par>
                  <p:par>
                    <p:cTn id="59" fill="hold">
                      <p:stCondLst>
                        <p:cond delay="indefinite"/>
                      </p:stCondLst>
                      <p:childTnLst>
                        <p:par>
                          <p:cTn id="60" fill="hold">
                            <p:stCondLst>
                              <p:cond delay="0"/>
                            </p:stCondLst>
                            <p:childTnLst>
                              <p:par>
                                <p:cTn id="61" presetID="10" presetClass="entr" presetSubtype="0" fill="hold" grpId="0" nodeType="clickEffect">
                                  <p:stCondLst>
                                    <p:cond delay="0"/>
                                  </p:stCondLst>
                                  <p:childTnLst>
                                    <p:set>
                                      <p:cBhvr>
                                        <p:cTn id="62" dur="1" fill="hold">
                                          <p:stCondLst>
                                            <p:cond delay="0"/>
                                          </p:stCondLst>
                                        </p:cTn>
                                        <p:tgtEl>
                                          <p:spTgt spid="23"/>
                                        </p:tgtEl>
                                        <p:attrNameLst>
                                          <p:attrName>style.visibility</p:attrName>
                                        </p:attrNameLst>
                                      </p:cBhvr>
                                      <p:to>
                                        <p:strVal val="visible"/>
                                      </p:to>
                                    </p:set>
                                    <p:animEffect transition="in" filter="fade">
                                      <p:cBhvr>
                                        <p:cTn id="63" dur="500"/>
                                        <p:tgtEl>
                                          <p:spTgt spid="23"/>
                                        </p:tgtEl>
                                      </p:cBhvr>
                                    </p:animEffect>
                                  </p:childTnLst>
                                </p:cTn>
                              </p:par>
                            </p:childTnLst>
                          </p:cTn>
                        </p:par>
                      </p:childTnLst>
                    </p:cTn>
                  </p:par>
                  <p:par>
                    <p:cTn id="64" fill="hold">
                      <p:stCondLst>
                        <p:cond delay="indefinite"/>
                      </p:stCondLst>
                      <p:childTnLst>
                        <p:par>
                          <p:cTn id="65" fill="hold">
                            <p:stCondLst>
                              <p:cond delay="0"/>
                            </p:stCondLst>
                            <p:childTnLst>
                              <p:par>
                                <p:cTn id="66" presetID="10" presetClass="exit" presetSubtype="0" fill="hold" grpId="1" nodeType="clickEffect">
                                  <p:stCondLst>
                                    <p:cond delay="0"/>
                                  </p:stCondLst>
                                  <p:childTnLst>
                                    <p:animEffect transition="out" filter="fade">
                                      <p:cBhvr>
                                        <p:cTn id="67" dur="500"/>
                                        <p:tgtEl>
                                          <p:spTgt spid="21"/>
                                        </p:tgtEl>
                                      </p:cBhvr>
                                    </p:animEffect>
                                    <p:set>
                                      <p:cBhvr>
                                        <p:cTn id="68" dur="1" fill="hold">
                                          <p:stCondLst>
                                            <p:cond delay="499"/>
                                          </p:stCondLst>
                                        </p:cTn>
                                        <p:tgtEl>
                                          <p:spTgt spid="21"/>
                                        </p:tgtEl>
                                        <p:attrNameLst>
                                          <p:attrName>style.visibility</p:attrName>
                                        </p:attrNameLst>
                                      </p:cBhvr>
                                      <p:to>
                                        <p:strVal val="hidden"/>
                                      </p:to>
                                    </p:set>
                                  </p:childTnLst>
                                </p:cTn>
                              </p:par>
                              <p:par>
                                <p:cTn id="69" presetID="10" presetClass="exit" presetSubtype="0" fill="hold" grpId="1" nodeType="withEffect">
                                  <p:stCondLst>
                                    <p:cond delay="0"/>
                                  </p:stCondLst>
                                  <p:childTnLst>
                                    <p:animEffect transition="out" filter="fade">
                                      <p:cBhvr>
                                        <p:cTn id="70" dur="500"/>
                                        <p:tgtEl>
                                          <p:spTgt spid="22"/>
                                        </p:tgtEl>
                                      </p:cBhvr>
                                    </p:animEffect>
                                    <p:set>
                                      <p:cBhvr>
                                        <p:cTn id="71" dur="1" fill="hold">
                                          <p:stCondLst>
                                            <p:cond delay="499"/>
                                          </p:stCondLst>
                                        </p:cTn>
                                        <p:tgtEl>
                                          <p:spTgt spid="22"/>
                                        </p:tgtEl>
                                        <p:attrNameLst>
                                          <p:attrName>style.visibility</p:attrName>
                                        </p:attrNameLst>
                                      </p:cBhvr>
                                      <p:to>
                                        <p:strVal val="hidden"/>
                                      </p:to>
                                    </p:set>
                                  </p:childTnLst>
                                </p:cTn>
                              </p:par>
                              <p:par>
                                <p:cTn id="72" presetID="10" presetClass="exit" presetSubtype="0" fill="hold" grpId="1" nodeType="withEffect">
                                  <p:stCondLst>
                                    <p:cond delay="0"/>
                                  </p:stCondLst>
                                  <p:childTnLst>
                                    <p:animEffect transition="out" filter="fade">
                                      <p:cBhvr>
                                        <p:cTn id="73" dur="500"/>
                                        <p:tgtEl>
                                          <p:spTgt spid="23"/>
                                        </p:tgtEl>
                                      </p:cBhvr>
                                    </p:animEffect>
                                    <p:set>
                                      <p:cBhvr>
                                        <p:cTn id="74" dur="1" fill="hold">
                                          <p:stCondLst>
                                            <p:cond delay="499"/>
                                          </p:stCondLst>
                                        </p:cTn>
                                        <p:tgtEl>
                                          <p:spTgt spid="2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1" grpId="0"/>
      <p:bldP spid="11" grpId="1"/>
      <p:bldP spid="12" grpId="0"/>
      <p:bldP spid="12" grpId="1"/>
      <p:bldP spid="15" grpId="0"/>
      <p:bldP spid="15" grpId="1"/>
      <p:bldP spid="10" grpId="0"/>
      <p:bldP spid="10" grpId="1"/>
      <p:bldP spid="16" grpId="0"/>
      <p:bldP spid="16" grpId="1"/>
      <p:bldP spid="21" grpId="0"/>
      <p:bldP spid="21" grpId="1"/>
      <p:bldP spid="22" grpId="0"/>
      <p:bldP spid="22" grpId="1"/>
      <p:bldP spid="23" grpId="0"/>
      <p:bldP spid="23" grpId="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0" name="Picture 109"/>
          <p:cNvPicPr>
            <a:picLocks noChangeAspect="1"/>
          </p:cNvPicPr>
          <p:nvPr/>
        </p:nvPicPr>
        <p:blipFill rotWithShape="1">
          <a:blip r:embed="rId2">
            <a:extLst>
              <a:ext uri="{28A0092B-C50C-407E-A947-70E740481C1C}">
                <a14:useLocalDpi xmlns:a14="http://schemas.microsoft.com/office/drawing/2010/main" val="0"/>
              </a:ext>
            </a:extLst>
          </a:blip>
          <a:srcRect t="-965" b="1"/>
          <a:stretch/>
        </p:blipFill>
        <p:spPr>
          <a:xfrm>
            <a:off x="0" y="-65902"/>
            <a:ext cx="9144000" cy="6923902"/>
          </a:xfrm>
          <a:prstGeom prst="rect">
            <a:avLst/>
          </a:prstGeom>
        </p:spPr>
      </p:pic>
      <p:sp>
        <p:nvSpPr>
          <p:cNvPr id="2" name="Title 1">
            <a:extLst>
              <a:ext uri="{FF2B5EF4-FFF2-40B4-BE49-F238E27FC236}">
                <a16:creationId xmlns:a16="http://schemas.microsoft.com/office/drawing/2014/main" id="{EB5F370C-09D3-4065-A4D8-C8538CA3FCD3}"/>
              </a:ext>
            </a:extLst>
          </p:cNvPr>
          <p:cNvSpPr txBox="1">
            <a:spLocks/>
          </p:cNvSpPr>
          <p:nvPr/>
        </p:nvSpPr>
        <p:spPr>
          <a:xfrm>
            <a:off x="628648" y="734785"/>
            <a:ext cx="7886700" cy="540000"/>
          </a:xfrm>
          <a:prstGeom prst="rect">
            <a:avLst/>
          </a:prstGeom>
        </p:spPr>
        <p:txBody>
          <a:bodyPr lIns="0" tIns="0" rIns="0" bIns="0" anchor="ctr" anchorCtr="1">
            <a:noAutofit/>
          </a:bodyPr>
          <a:lstStyle>
            <a:lvl1pPr algn="l" defTabSz="914400" rtl="0" eaLnBrk="1" latinLnBrk="0" hangingPunct="1">
              <a:lnSpc>
                <a:spcPct val="90000"/>
              </a:lnSpc>
              <a:spcBef>
                <a:spcPct val="0"/>
              </a:spcBef>
              <a:buNone/>
              <a:defRPr sz="4000" b="1" kern="1200">
                <a:solidFill>
                  <a:schemeClr val="tx1"/>
                </a:solidFill>
                <a:latin typeface="Sassoon Infant Md" panose="02000603050000020003" pitchFamily="50" charset="0"/>
                <a:ea typeface="+mj-ea"/>
                <a:cs typeface="+mj-cs"/>
              </a:defRPr>
            </a:lvl1pPr>
          </a:lstStyle>
          <a:p>
            <a:r>
              <a:rPr lang="en-US" sz="3600" dirty="0">
                <a:latin typeface="+mn-lt"/>
              </a:rPr>
              <a:t>Summer Games Hosts</a:t>
            </a:r>
          </a:p>
        </p:txBody>
      </p:sp>
      <p:sp>
        <p:nvSpPr>
          <p:cNvPr id="7" name="TextBox 6">
            <a:extLst>
              <a:ext uri="{FF2B5EF4-FFF2-40B4-BE49-F238E27FC236}">
                <a16:creationId xmlns:a16="http://schemas.microsoft.com/office/drawing/2014/main" id="{922C332F-59C9-477E-B916-58CDD9351242}"/>
              </a:ext>
            </a:extLst>
          </p:cNvPr>
          <p:cNvSpPr txBox="1"/>
          <p:nvPr/>
        </p:nvSpPr>
        <p:spPr>
          <a:xfrm>
            <a:off x="819187" y="1224602"/>
            <a:ext cx="7670166" cy="646331"/>
          </a:xfrm>
          <a:prstGeom prst="rect">
            <a:avLst/>
          </a:prstGeom>
          <a:noFill/>
        </p:spPr>
        <p:txBody>
          <a:bodyPr wrap="square">
            <a:spAutoFit/>
          </a:bodyPr>
          <a:lstStyle/>
          <a:p>
            <a:r>
              <a:rPr lang="en-GB" dirty="0"/>
              <a:t>This timeline shows the cities around the world that have hosted the Summer Games since the first competition in 1896.</a:t>
            </a:r>
          </a:p>
        </p:txBody>
      </p:sp>
      <p:grpSp>
        <p:nvGrpSpPr>
          <p:cNvPr id="17" name="Group 16"/>
          <p:cNvGrpSpPr/>
          <p:nvPr/>
        </p:nvGrpSpPr>
        <p:grpSpPr>
          <a:xfrm>
            <a:off x="620102" y="2567709"/>
            <a:ext cx="20967648" cy="2666301"/>
            <a:chOff x="628648" y="2567709"/>
            <a:chExt cx="20967648" cy="2666301"/>
          </a:xfrm>
        </p:grpSpPr>
        <p:grpSp>
          <p:nvGrpSpPr>
            <p:cNvPr id="13" name="Group 12"/>
            <p:cNvGrpSpPr/>
            <p:nvPr/>
          </p:nvGrpSpPr>
          <p:grpSpPr>
            <a:xfrm>
              <a:off x="628648" y="2669674"/>
              <a:ext cx="11267238" cy="2564141"/>
              <a:chOff x="609462" y="3077019"/>
              <a:chExt cx="11267238" cy="2564141"/>
            </a:xfrm>
          </p:grpSpPr>
          <p:cxnSp>
            <p:nvCxnSpPr>
              <p:cNvPr id="10" name="Straight Connector 9">
                <a:extLst>
                  <a:ext uri="{FF2B5EF4-FFF2-40B4-BE49-F238E27FC236}">
                    <a16:creationId xmlns:a16="http://schemas.microsoft.com/office/drawing/2014/main" id="{312A9545-742E-41FD-9421-10B3E7385874}"/>
                  </a:ext>
                </a:extLst>
              </p:cNvPr>
              <p:cNvCxnSpPr/>
              <p:nvPr/>
            </p:nvCxnSpPr>
            <p:spPr>
              <a:xfrm>
                <a:off x="719138" y="4360401"/>
                <a:ext cx="11157562" cy="0"/>
              </a:xfrm>
              <a:prstGeom prst="line">
                <a:avLst/>
              </a:prstGeom>
              <a:ln w="76200" cap="rnd">
                <a:solidFill>
                  <a:srgbClr val="21A6F9"/>
                </a:solidFill>
                <a:headEnd type="oval"/>
              </a:ln>
            </p:spPr>
            <p:style>
              <a:lnRef idx="1">
                <a:schemeClr val="accent1"/>
              </a:lnRef>
              <a:fillRef idx="0">
                <a:schemeClr val="accent1"/>
              </a:fillRef>
              <a:effectRef idx="0">
                <a:schemeClr val="accent1"/>
              </a:effectRef>
              <a:fontRef idx="minor">
                <a:schemeClr val="tx1"/>
              </a:fontRef>
            </p:style>
          </p:cxnSp>
          <p:sp>
            <p:nvSpPr>
              <p:cNvPr id="40" name="TextBox 39">
                <a:extLst>
                  <a:ext uri="{FF2B5EF4-FFF2-40B4-BE49-F238E27FC236}">
                    <a16:creationId xmlns:a16="http://schemas.microsoft.com/office/drawing/2014/main" id="{74A6DE1E-A6A2-4FBA-A373-FD538775F313}"/>
                  </a:ext>
                </a:extLst>
              </p:cNvPr>
              <p:cNvSpPr txBox="1"/>
              <p:nvPr/>
            </p:nvSpPr>
            <p:spPr>
              <a:xfrm>
                <a:off x="609462" y="3119945"/>
                <a:ext cx="1063532" cy="800219"/>
              </a:xfrm>
              <a:prstGeom prst="rect">
                <a:avLst/>
              </a:prstGeom>
              <a:noFill/>
            </p:spPr>
            <p:txBody>
              <a:bodyPr wrap="square">
                <a:spAutoFit/>
              </a:bodyPr>
              <a:lstStyle/>
              <a:p>
                <a:pPr algn="ctr"/>
                <a:r>
                  <a:rPr lang="en-GB" b="1" dirty="0"/>
                  <a:t>1896</a:t>
                </a:r>
              </a:p>
              <a:p>
                <a:pPr algn="ctr"/>
                <a:r>
                  <a:rPr lang="en-GB" sz="1400" dirty="0"/>
                  <a:t>Athens, Greece</a:t>
                </a:r>
              </a:p>
            </p:txBody>
          </p:sp>
          <p:cxnSp>
            <p:nvCxnSpPr>
              <p:cNvPr id="41" name="Straight Connector 40">
                <a:extLst>
                  <a:ext uri="{FF2B5EF4-FFF2-40B4-BE49-F238E27FC236}">
                    <a16:creationId xmlns:a16="http://schemas.microsoft.com/office/drawing/2014/main" id="{39B513D1-F0AD-4C9E-8C29-5ADBED1BEC31}"/>
                  </a:ext>
                </a:extLst>
              </p:cNvPr>
              <p:cNvCxnSpPr>
                <a:cxnSpLocks/>
              </p:cNvCxnSpPr>
              <p:nvPr/>
            </p:nvCxnSpPr>
            <p:spPr>
              <a:xfrm flipV="1">
                <a:off x="1624405" y="4382626"/>
                <a:ext cx="0" cy="317361"/>
              </a:xfrm>
              <a:prstGeom prst="line">
                <a:avLst/>
              </a:prstGeom>
              <a:ln w="38100">
                <a:solidFill>
                  <a:srgbClr val="21A6F9"/>
                </a:solidFill>
                <a:headEnd type="ova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BDD3F601-8CC3-450E-B76D-6907EF6EFB94}"/>
                  </a:ext>
                </a:extLst>
              </p:cNvPr>
              <p:cNvCxnSpPr>
                <a:cxnSpLocks/>
              </p:cNvCxnSpPr>
              <p:nvPr/>
            </p:nvCxnSpPr>
            <p:spPr>
              <a:xfrm>
                <a:off x="2229425" y="4026939"/>
                <a:ext cx="0" cy="333462"/>
              </a:xfrm>
              <a:prstGeom prst="line">
                <a:avLst/>
              </a:prstGeom>
              <a:ln w="38100">
                <a:solidFill>
                  <a:srgbClr val="21A6F9"/>
                </a:solidFill>
                <a:headEnd type="oval"/>
              </a:ln>
            </p:spPr>
            <p:style>
              <a:lnRef idx="1">
                <a:schemeClr val="accent1"/>
              </a:lnRef>
              <a:fillRef idx="0">
                <a:schemeClr val="accent1"/>
              </a:fillRef>
              <a:effectRef idx="0">
                <a:schemeClr val="accent1"/>
              </a:effectRef>
              <a:fontRef idx="minor">
                <a:schemeClr val="tx1"/>
              </a:fontRef>
            </p:style>
          </p:cxnSp>
          <p:sp>
            <p:nvSpPr>
              <p:cNvPr id="55" name="TextBox 54">
                <a:extLst>
                  <a:ext uri="{FF2B5EF4-FFF2-40B4-BE49-F238E27FC236}">
                    <a16:creationId xmlns:a16="http://schemas.microsoft.com/office/drawing/2014/main" id="{D3C6B2D9-481A-4FF4-802D-A859C1456B01}"/>
                  </a:ext>
                </a:extLst>
              </p:cNvPr>
              <p:cNvSpPr txBox="1"/>
              <p:nvPr/>
            </p:nvSpPr>
            <p:spPr>
              <a:xfrm>
                <a:off x="991711" y="4840941"/>
                <a:ext cx="1188241" cy="800219"/>
              </a:xfrm>
              <a:prstGeom prst="rect">
                <a:avLst/>
              </a:prstGeom>
              <a:noFill/>
            </p:spPr>
            <p:txBody>
              <a:bodyPr wrap="square">
                <a:spAutoFit/>
              </a:bodyPr>
              <a:lstStyle/>
              <a:p>
                <a:pPr algn="ctr"/>
                <a:r>
                  <a:rPr lang="en-GB" b="1" dirty="0"/>
                  <a:t>1900</a:t>
                </a:r>
              </a:p>
              <a:p>
                <a:pPr algn="ctr"/>
                <a:r>
                  <a:rPr lang="en-GB" sz="1400" dirty="0"/>
                  <a:t>Paris, France</a:t>
                </a:r>
              </a:p>
            </p:txBody>
          </p:sp>
          <p:sp>
            <p:nvSpPr>
              <p:cNvPr id="57" name="TextBox 56">
                <a:extLst>
                  <a:ext uri="{FF2B5EF4-FFF2-40B4-BE49-F238E27FC236}">
                    <a16:creationId xmlns:a16="http://schemas.microsoft.com/office/drawing/2014/main" id="{2EE31760-C94E-4878-9434-BBC642A487EE}"/>
                  </a:ext>
                </a:extLst>
              </p:cNvPr>
              <p:cNvSpPr txBox="1"/>
              <p:nvPr/>
            </p:nvSpPr>
            <p:spPr>
              <a:xfrm>
                <a:off x="1636722" y="3104153"/>
                <a:ext cx="1351922" cy="584775"/>
              </a:xfrm>
              <a:prstGeom prst="rect">
                <a:avLst/>
              </a:prstGeom>
              <a:noFill/>
            </p:spPr>
            <p:txBody>
              <a:bodyPr wrap="square">
                <a:spAutoFit/>
              </a:bodyPr>
              <a:lstStyle/>
              <a:p>
                <a:pPr algn="ctr"/>
                <a:r>
                  <a:rPr lang="en-GB" b="1" dirty="0"/>
                  <a:t>1904</a:t>
                </a:r>
              </a:p>
              <a:p>
                <a:pPr algn="ctr"/>
                <a:r>
                  <a:rPr lang="en-GB" sz="1400" dirty="0"/>
                  <a:t>St Louis, USA</a:t>
                </a:r>
              </a:p>
            </p:txBody>
          </p:sp>
          <p:sp>
            <p:nvSpPr>
              <p:cNvPr id="59" name="TextBox 58">
                <a:extLst>
                  <a:ext uri="{FF2B5EF4-FFF2-40B4-BE49-F238E27FC236}">
                    <a16:creationId xmlns:a16="http://schemas.microsoft.com/office/drawing/2014/main" id="{8763B2A1-94F5-42F3-87BC-D43F0E4BBE13}"/>
                  </a:ext>
                </a:extLst>
              </p:cNvPr>
              <p:cNvSpPr txBox="1"/>
              <p:nvPr/>
            </p:nvSpPr>
            <p:spPr>
              <a:xfrm>
                <a:off x="2345776" y="4840941"/>
                <a:ext cx="1064708" cy="800219"/>
              </a:xfrm>
              <a:prstGeom prst="rect">
                <a:avLst/>
              </a:prstGeom>
              <a:noFill/>
            </p:spPr>
            <p:txBody>
              <a:bodyPr wrap="square">
                <a:spAutoFit/>
              </a:bodyPr>
              <a:lstStyle/>
              <a:p>
                <a:pPr algn="ctr"/>
                <a:r>
                  <a:rPr lang="en-GB" b="1" dirty="0"/>
                  <a:t>1908</a:t>
                </a:r>
              </a:p>
              <a:p>
                <a:pPr algn="ctr"/>
                <a:r>
                  <a:rPr lang="en-GB" sz="1400" dirty="0"/>
                  <a:t>London, England</a:t>
                </a:r>
              </a:p>
            </p:txBody>
          </p:sp>
          <p:sp>
            <p:nvSpPr>
              <p:cNvPr id="62" name="TextBox 61">
                <a:extLst>
                  <a:ext uri="{FF2B5EF4-FFF2-40B4-BE49-F238E27FC236}">
                    <a16:creationId xmlns:a16="http://schemas.microsoft.com/office/drawing/2014/main" id="{0723037F-E64C-4075-81BF-F894239C71C6}"/>
                  </a:ext>
                </a:extLst>
              </p:cNvPr>
              <p:cNvSpPr txBox="1"/>
              <p:nvPr/>
            </p:nvSpPr>
            <p:spPr>
              <a:xfrm>
                <a:off x="2883033" y="3095685"/>
                <a:ext cx="1084576" cy="800219"/>
              </a:xfrm>
              <a:prstGeom prst="rect">
                <a:avLst/>
              </a:prstGeom>
              <a:noFill/>
            </p:spPr>
            <p:txBody>
              <a:bodyPr wrap="square">
                <a:spAutoFit/>
              </a:bodyPr>
              <a:lstStyle/>
              <a:p>
                <a:pPr algn="ctr"/>
                <a:r>
                  <a:rPr lang="en-GB" b="1" dirty="0"/>
                  <a:t>1912</a:t>
                </a:r>
              </a:p>
              <a:p>
                <a:pPr algn="ctr"/>
                <a:r>
                  <a:rPr lang="en-GB" sz="1400" dirty="0"/>
                  <a:t>Stockholm, Sweden</a:t>
                </a:r>
              </a:p>
            </p:txBody>
          </p:sp>
          <p:sp>
            <p:nvSpPr>
              <p:cNvPr id="64" name="TextBox 63">
                <a:extLst>
                  <a:ext uri="{FF2B5EF4-FFF2-40B4-BE49-F238E27FC236}">
                    <a16:creationId xmlns:a16="http://schemas.microsoft.com/office/drawing/2014/main" id="{D63D54E1-859A-4AB8-A719-312E9B48E2E6}"/>
                  </a:ext>
                </a:extLst>
              </p:cNvPr>
              <p:cNvSpPr txBox="1"/>
              <p:nvPr/>
            </p:nvSpPr>
            <p:spPr>
              <a:xfrm>
                <a:off x="3430065" y="4840941"/>
                <a:ext cx="1189483" cy="800219"/>
              </a:xfrm>
              <a:prstGeom prst="rect">
                <a:avLst/>
              </a:prstGeom>
              <a:noFill/>
            </p:spPr>
            <p:txBody>
              <a:bodyPr wrap="square">
                <a:spAutoFit/>
              </a:bodyPr>
              <a:lstStyle/>
              <a:p>
                <a:pPr algn="ctr"/>
                <a:r>
                  <a:rPr lang="en-GB" b="1" dirty="0"/>
                  <a:t>1916</a:t>
                </a:r>
              </a:p>
              <a:p>
                <a:pPr algn="ctr"/>
                <a:r>
                  <a:rPr lang="en-GB" sz="1400" b="1" dirty="0"/>
                  <a:t>Cancelled</a:t>
                </a:r>
              </a:p>
              <a:p>
                <a:pPr algn="ctr"/>
                <a:r>
                  <a:rPr lang="en-GB" sz="1400" b="1" dirty="0"/>
                  <a:t>WWI</a:t>
                </a:r>
              </a:p>
            </p:txBody>
          </p:sp>
          <p:sp>
            <p:nvSpPr>
              <p:cNvPr id="70" name="TextBox 69">
                <a:extLst>
                  <a:ext uri="{FF2B5EF4-FFF2-40B4-BE49-F238E27FC236}">
                    <a16:creationId xmlns:a16="http://schemas.microsoft.com/office/drawing/2014/main" id="{5CE3FE12-85E2-49D4-870C-EEE2A960EBA8}"/>
                  </a:ext>
                </a:extLst>
              </p:cNvPr>
              <p:cNvSpPr txBox="1"/>
              <p:nvPr/>
            </p:nvSpPr>
            <p:spPr>
              <a:xfrm>
                <a:off x="4660597" y="4840941"/>
                <a:ext cx="1157376" cy="800219"/>
              </a:xfrm>
              <a:prstGeom prst="rect">
                <a:avLst/>
              </a:prstGeom>
              <a:noFill/>
            </p:spPr>
            <p:txBody>
              <a:bodyPr wrap="square">
                <a:spAutoFit/>
              </a:bodyPr>
              <a:lstStyle/>
              <a:p>
                <a:pPr algn="ctr"/>
                <a:r>
                  <a:rPr lang="en-GB" b="1" dirty="0"/>
                  <a:t>1924</a:t>
                </a:r>
              </a:p>
              <a:p>
                <a:pPr algn="ctr"/>
                <a:r>
                  <a:rPr lang="en-GB" sz="1400" dirty="0"/>
                  <a:t>Paris, France</a:t>
                </a:r>
              </a:p>
            </p:txBody>
          </p:sp>
          <p:sp>
            <p:nvSpPr>
              <p:cNvPr id="72" name="TextBox 71">
                <a:extLst>
                  <a:ext uri="{FF2B5EF4-FFF2-40B4-BE49-F238E27FC236}">
                    <a16:creationId xmlns:a16="http://schemas.microsoft.com/office/drawing/2014/main" id="{B7BD2B48-70FA-4858-9B8F-568448FD1C0A}"/>
                  </a:ext>
                </a:extLst>
              </p:cNvPr>
              <p:cNvSpPr txBox="1"/>
              <p:nvPr/>
            </p:nvSpPr>
            <p:spPr>
              <a:xfrm>
                <a:off x="5197763" y="3077131"/>
                <a:ext cx="1323564" cy="800219"/>
              </a:xfrm>
              <a:prstGeom prst="rect">
                <a:avLst/>
              </a:prstGeom>
              <a:noFill/>
            </p:spPr>
            <p:txBody>
              <a:bodyPr wrap="square">
                <a:spAutoFit/>
              </a:bodyPr>
              <a:lstStyle/>
              <a:p>
                <a:pPr algn="ctr"/>
                <a:r>
                  <a:rPr lang="en-GB" b="1" dirty="0"/>
                  <a:t>1928</a:t>
                </a:r>
                <a:r>
                  <a:rPr lang="en-GB" dirty="0"/>
                  <a:t> </a:t>
                </a:r>
              </a:p>
              <a:p>
                <a:pPr algn="ctr"/>
                <a:r>
                  <a:rPr lang="en-GB" sz="1400" dirty="0"/>
                  <a:t>Amsterdam, Netherlands</a:t>
                </a:r>
              </a:p>
            </p:txBody>
          </p:sp>
          <p:sp>
            <p:nvSpPr>
              <p:cNvPr id="74" name="TextBox 73">
                <a:extLst>
                  <a:ext uri="{FF2B5EF4-FFF2-40B4-BE49-F238E27FC236}">
                    <a16:creationId xmlns:a16="http://schemas.microsoft.com/office/drawing/2014/main" id="{8226321F-4ABE-46D2-952A-FC7CBF6E14F4}"/>
                  </a:ext>
                </a:extLst>
              </p:cNvPr>
              <p:cNvSpPr txBox="1"/>
              <p:nvPr/>
            </p:nvSpPr>
            <p:spPr>
              <a:xfrm>
                <a:off x="5748860" y="4840941"/>
                <a:ext cx="1319226" cy="800219"/>
              </a:xfrm>
              <a:prstGeom prst="rect">
                <a:avLst/>
              </a:prstGeom>
              <a:noFill/>
            </p:spPr>
            <p:txBody>
              <a:bodyPr wrap="square">
                <a:spAutoFit/>
              </a:bodyPr>
              <a:lstStyle/>
              <a:p>
                <a:pPr algn="ctr"/>
                <a:r>
                  <a:rPr lang="en-GB" b="1" dirty="0"/>
                  <a:t>1932</a:t>
                </a:r>
              </a:p>
              <a:p>
                <a:pPr algn="ctr"/>
                <a:r>
                  <a:rPr lang="en-GB" sz="1400" dirty="0"/>
                  <a:t>Los Angeles, USA</a:t>
                </a:r>
              </a:p>
            </p:txBody>
          </p:sp>
          <p:sp>
            <p:nvSpPr>
              <p:cNvPr id="79" name="TextBox 78">
                <a:extLst>
                  <a:ext uri="{FF2B5EF4-FFF2-40B4-BE49-F238E27FC236}">
                    <a16:creationId xmlns:a16="http://schemas.microsoft.com/office/drawing/2014/main" id="{B569A468-6F16-452E-8E40-CB44988E94CA}"/>
                  </a:ext>
                </a:extLst>
              </p:cNvPr>
              <p:cNvSpPr txBox="1"/>
              <p:nvPr/>
            </p:nvSpPr>
            <p:spPr>
              <a:xfrm>
                <a:off x="7130711" y="4840941"/>
                <a:ext cx="968821" cy="800219"/>
              </a:xfrm>
              <a:prstGeom prst="rect">
                <a:avLst/>
              </a:prstGeom>
              <a:noFill/>
            </p:spPr>
            <p:txBody>
              <a:bodyPr wrap="square">
                <a:spAutoFit/>
              </a:bodyPr>
              <a:lstStyle/>
              <a:p>
                <a:pPr algn="ctr"/>
                <a:r>
                  <a:rPr lang="en-GB" b="1" dirty="0"/>
                  <a:t>1940</a:t>
                </a:r>
                <a:r>
                  <a:rPr lang="en-GB" dirty="0"/>
                  <a:t> </a:t>
                </a:r>
                <a:r>
                  <a:rPr lang="en-GB" sz="1400" b="1" dirty="0"/>
                  <a:t>Cancelled</a:t>
                </a:r>
              </a:p>
              <a:p>
                <a:pPr algn="ctr"/>
                <a:r>
                  <a:rPr lang="en-GB" sz="1400" b="1" dirty="0"/>
                  <a:t>WWII</a:t>
                </a:r>
              </a:p>
            </p:txBody>
          </p:sp>
          <p:sp>
            <p:nvSpPr>
              <p:cNvPr id="80" name="TextBox 79">
                <a:extLst>
                  <a:ext uri="{FF2B5EF4-FFF2-40B4-BE49-F238E27FC236}">
                    <a16:creationId xmlns:a16="http://schemas.microsoft.com/office/drawing/2014/main" id="{2787BC10-6257-4F72-8460-063C37DAD28F}"/>
                  </a:ext>
                </a:extLst>
              </p:cNvPr>
              <p:cNvSpPr txBox="1"/>
              <p:nvPr/>
            </p:nvSpPr>
            <p:spPr>
              <a:xfrm>
                <a:off x="7453843" y="3117962"/>
                <a:ext cx="1501350" cy="800219"/>
              </a:xfrm>
              <a:prstGeom prst="rect">
                <a:avLst/>
              </a:prstGeom>
              <a:noFill/>
            </p:spPr>
            <p:txBody>
              <a:bodyPr wrap="square">
                <a:spAutoFit/>
              </a:bodyPr>
              <a:lstStyle/>
              <a:p>
                <a:pPr algn="ctr"/>
                <a:r>
                  <a:rPr lang="en-GB" b="1" dirty="0"/>
                  <a:t>1944</a:t>
                </a:r>
                <a:r>
                  <a:rPr lang="en-GB" dirty="0"/>
                  <a:t> </a:t>
                </a:r>
              </a:p>
              <a:p>
                <a:pPr algn="ctr"/>
                <a:r>
                  <a:rPr lang="en-GB" sz="1400" b="1" dirty="0"/>
                  <a:t>Cancelled</a:t>
                </a:r>
              </a:p>
              <a:p>
                <a:pPr algn="ctr"/>
                <a:r>
                  <a:rPr lang="en-GB" sz="1400" b="1" dirty="0"/>
                  <a:t>WWII</a:t>
                </a:r>
              </a:p>
            </p:txBody>
          </p:sp>
          <p:cxnSp>
            <p:nvCxnSpPr>
              <p:cNvPr id="87" name="Straight Connector 86">
                <a:extLst>
                  <a:ext uri="{FF2B5EF4-FFF2-40B4-BE49-F238E27FC236}">
                    <a16:creationId xmlns:a16="http://schemas.microsoft.com/office/drawing/2014/main" id="{885ACC70-6F3C-4944-85A2-0E9EBB927660}"/>
                  </a:ext>
                </a:extLst>
              </p:cNvPr>
              <p:cNvCxnSpPr>
                <a:cxnSpLocks/>
              </p:cNvCxnSpPr>
              <p:nvPr/>
            </p:nvCxnSpPr>
            <p:spPr>
              <a:xfrm>
                <a:off x="1019385" y="4026939"/>
                <a:ext cx="0" cy="333462"/>
              </a:xfrm>
              <a:prstGeom prst="line">
                <a:avLst/>
              </a:prstGeom>
              <a:ln w="38100">
                <a:solidFill>
                  <a:srgbClr val="21A6F9"/>
                </a:solidFill>
                <a:headEnd type="oval"/>
              </a:ln>
            </p:spPr>
            <p:style>
              <a:lnRef idx="1">
                <a:schemeClr val="accent1"/>
              </a:lnRef>
              <a:fillRef idx="0">
                <a:schemeClr val="accent1"/>
              </a:fillRef>
              <a:effectRef idx="0">
                <a:schemeClr val="accent1"/>
              </a:effectRef>
              <a:fontRef idx="minor">
                <a:schemeClr val="tx1"/>
              </a:fontRef>
            </p:style>
          </p:cxnSp>
          <p:cxnSp>
            <p:nvCxnSpPr>
              <p:cNvPr id="88" name="Straight Connector 87">
                <a:extLst>
                  <a:ext uri="{FF2B5EF4-FFF2-40B4-BE49-F238E27FC236}">
                    <a16:creationId xmlns:a16="http://schemas.microsoft.com/office/drawing/2014/main" id="{F79B15B5-0D9D-44B9-9BFD-6535DF01334B}"/>
                  </a:ext>
                </a:extLst>
              </p:cNvPr>
              <p:cNvCxnSpPr>
                <a:cxnSpLocks/>
              </p:cNvCxnSpPr>
              <p:nvPr/>
            </p:nvCxnSpPr>
            <p:spPr>
              <a:xfrm>
                <a:off x="3439465" y="4026939"/>
                <a:ext cx="0" cy="333462"/>
              </a:xfrm>
              <a:prstGeom prst="line">
                <a:avLst/>
              </a:prstGeom>
              <a:ln w="38100">
                <a:solidFill>
                  <a:srgbClr val="21A6F9"/>
                </a:solidFill>
                <a:headEnd type="oval"/>
              </a:ln>
            </p:spPr>
            <p:style>
              <a:lnRef idx="1">
                <a:schemeClr val="accent1"/>
              </a:lnRef>
              <a:fillRef idx="0">
                <a:schemeClr val="accent1"/>
              </a:fillRef>
              <a:effectRef idx="0">
                <a:schemeClr val="accent1"/>
              </a:effectRef>
              <a:fontRef idx="minor">
                <a:schemeClr val="tx1"/>
              </a:fontRef>
            </p:style>
          </p:cxnSp>
          <p:cxnSp>
            <p:nvCxnSpPr>
              <p:cNvPr id="89" name="Straight Connector 88">
                <a:extLst>
                  <a:ext uri="{FF2B5EF4-FFF2-40B4-BE49-F238E27FC236}">
                    <a16:creationId xmlns:a16="http://schemas.microsoft.com/office/drawing/2014/main" id="{35903E13-F1F5-454B-A4A1-B927FE26FCE6}"/>
                  </a:ext>
                </a:extLst>
              </p:cNvPr>
              <p:cNvCxnSpPr>
                <a:cxnSpLocks/>
              </p:cNvCxnSpPr>
              <p:nvPr/>
            </p:nvCxnSpPr>
            <p:spPr>
              <a:xfrm>
                <a:off x="4649505" y="4026939"/>
                <a:ext cx="0" cy="333462"/>
              </a:xfrm>
              <a:prstGeom prst="line">
                <a:avLst/>
              </a:prstGeom>
              <a:ln w="38100">
                <a:solidFill>
                  <a:srgbClr val="21A6F9"/>
                </a:solidFill>
                <a:headEnd type="oval"/>
              </a:ln>
            </p:spPr>
            <p:style>
              <a:lnRef idx="1">
                <a:schemeClr val="accent1"/>
              </a:lnRef>
              <a:fillRef idx="0">
                <a:schemeClr val="accent1"/>
              </a:fillRef>
              <a:effectRef idx="0">
                <a:schemeClr val="accent1"/>
              </a:effectRef>
              <a:fontRef idx="minor">
                <a:schemeClr val="tx1"/>
              </a:fontRef>
            </p:style>
          </p:cxnSp>
          <p:cxnSp>
            <p:nvCxnSpPr>
              <p:cNvPr id="90" name="Straight Connector 89">
                <a:extLst>
                  <a:ext uri="{FF2B5EF4-FFF2-40B4-BE49-F238E27FC236}">
                    <a16:creationId xmlns:a16="http://schemas.microsoft.com/office/drawing/2014/main" id="{A65E801D-0F4A-4932-AE5C-3A9C1A6D1BB6}"/>
                  </a:ext>
                </a:extLst>
              </p:cNvPr>
              <p:cNvCxnSpPr>
                <a:cxnSpLocks/>
              </p:cNvCxnSpPr>
              <p:nvPr/>
            </p:nvCxnSpPr>
            <p:spPr>
              <a:xfrm>
                <a:off x="5859545" y="4026939"/>
                <a:ext cx="0" cy="333462"/>
              </a:xfrm>
              <a:prstGeom prst="line">
                <a:avLst/>
              </a:prstGeom>
              <a:ln w="38100">
                <a:solidFill>
                  <a:srgbClr val="21A6F9"/>
                </a:solidFill>
                <a:headEnd type="oval"/>
              </a:ln>
            </p:spPr>
            <p:style>
              <a:lnRef idx="1">
                <a:schemeClr val="accent1"/>
              </a:lnRef>
              <a:fillRef idx="0">
                <a:schemeClr val="accent1"/>
              </a:fillRef>
              <a:effectRef idx="0">
                <a:schemeClr val="accent1"/>
              </a:effectRef>
              <a:fontRef idx="minor">
                <a:schemeClr val="tx1"/>
              </a:fontRef>
            </p:style>
          </p:cxnSp>
          <p:cxnSp>
            <p:nvCxnSpPr>
              <p:cNvPr id="91" name="Straight Connector 90">
                <a:extLst>
                  <a:ext uri="{FF2B5EF4-FFF2-40B4-BE49-F238E27FC236}">
                    <a16:creationId xmlns:a16="http://schemas.microsoft.com/office/drawing/2014/main" id="{D49F1114-5083-4AA6-8894-F869B43F822D}"/>
                  </a:ext>
                </a:extLst>
              </p:cNvPr>
              <p:cNvCxnSpPr>
                <a:cxnSpLocks/>
              </p:cNvCxnSpPr>
              <p:nvPr/>
            </p:nvCxnSpPr>
            <p:spPr>
              <a:xfrm>
                <a:off x="7069585" y="4026939"/>
                <a:ext cx="0" cy="333462"/>
              </a:xfrm>
              <a:prstGeom prst="line">
                <a:avLst/>
              </a:prstGeom>
              <a:ln w="38100">
                <a:solidFill>
                  <a:srgbClr val="21A6F9"/>
                </a:solidFill>
                <a:headEnd type="oval"/>
              </a:ln>
            </p:spPr>
            <p:style>
              <a:lnRef idx="1">
                <a:schemeClr val="accent1"/>
              </a:lnRef>
              <a:fillRef idx="0">
                <a:schemeClr val="accent1"/>
              </a:fillRef>
              <a:effectRef idx="0">
                <a:schemeClr val="accent1"/>
              </a:effectRef>
              <a:fontRef idx="minor">
                <a:schemeClr val="tx1"/>
              </a:fontRef>
            </p:style>
          </p:cxnSp>
          <p:cxnSp>
            <p:nvCxnSpPr>
              <p:cNvPr id="92" name="Straight Connector 91">
                <a:extLst>
                  <a:ext uri="{FF2B5EF4-FFF2-40B4-BE49-F238E27FC236}">
                    <a16:creationId xmlns:a16="http://schemas.microsoft.com/office/drawing/2014/main" id="{B3DC348B-C896-44C3-A9FA-E96FDB36A9C9}"/>
                  </a:ext>
                </a:extLst>
              </p:cNvPr>
              <p:cNvCxnSpPr>
                <a:cxnSpLocks/>
              </p:cNvCxnSpPr>
              <p:nvPr/>
            </p:nvCxnSpPr>
            <p:spPr>
              <a:xfrm>
                <a:off x="8279628" y="4026939"/>
                <a:ext cx="0" cy="333462"/>
              </a:xfrm>
              <a:prstGeom prst="line">
                <a:avLst/>
              </a:prstGeom>
              <a:ln w="38100">
                <a:solidFill>
                  <a:srgbClr val="21A6F9"/>
                </a:solidFill>
                <a:headEnd type="oval"/>
              </a:ln>
            </p:spPr>
            <p:style>
              <a:lnRef idx="1">
                <a:schemeClr val="accent1"/>
              </a:lnRef>
              <a:fillRef idx="0">
                <a:schemeClr val="accent1"/>
              </a:fillRef>
              <a:effectRef idx="0">
                <a:schemeClr val="accent1"/>
              </a:effectRef>
              <a:fontRef idx="minor">
                <a:schemeClr val="tx1"/>
              </a:fontRef>
            </p:style>
          </p:cxnSp>
          <p:cxnSp>
            <p:nvCxnSpPr>
              <p:cNvPr id="94" name="Straight Connector 93">
                <a:extLst>
                  <a:ext uri="{FF2B5EF4-FFF2-40B4-BE49-F238E27FC236}">
                    <a16:creationId xmlns:a16="http://schemas.microsoft.com/office/drawing/2014/main" id="{F5E8BCAF-7C58-4785-8845-84C32B92785B}"/>
                  </a:ext>
                </a:extLst>
              </p:cNvPr>
              <p:cNvCxnSpPr>
                <a:cxnSpLocks/>
              </p:cNvCxnSpPr>
              <p:nvPr/>
            </p:nvCxnSpPr>
            <p:spPr>
              <a:xfrm flipV="1">
                <a:off x="2834445" y="4382626"/>
                <a:ext cx="0" cy="317361"/>
              </a:xfrm>
              <a:prstGeom prst="line">
                <a:avLst/>
              </a:prstGeom>
              <a:ln w="38100">
                <a:solidFill>
                  <a:srgbClr val="21A6F9"/>
                </a:solidFill>
                <a:headEnd type="oval"/>
              </a:ln>
            </p:spPr>
            <p:style>
              <a:lnRef idx="1">
                <a:schemeClr val="accent1"/>
              </a:lnRef>
              <a:fillRef idx="0">
                <a:schemeClr val="accent1"/>
              </a:fillRef>
              <a:effectRef idx="0">
                <a:schemeClr val="accent1"/>
              </a:effectRef>
              <a:fontRef idx="minor">
                <a:schemeClr val="tx1"/>
              </a:fontRef>
            </p:style>
          </p:cxnSp>
          <p:cxnSp>
            <p:nvCxnSpPr>
              <p:cNvPr id="95" name="Straight Connector 94">
                <a:extLst>
                  <a:ext uri="{FF2B5EF4-FFF2-40B4-BE49-F238E27FC236}">
                    <a16:creationId xmlns:a16="http://schemas.microsoft.com/office/drawing/2014/main" id="{E8BB8ECC-75B7-43FA-92B3-33A8CA0EEA91}"/>
                  </a:ext>
                </a:extLst>
              </p:cNvPr>
              <p:cNvCxnSpPr>
                <a:cxnSpLocks/>
              </p:cNvCxnSpPr>
              <p:nvPr/>
            </p:nvCxnSpPr>
            <p:spPr>
              <a:xfrm flipV="1">
                <a:off x="4044485" y="4382626"/>
                <a:ext cx="0" cy="317361"/>
              </a:xfrm>
              <a:prstGeom prst="line">
                <a:avLst/>
              </a:prstGeom>
              <a:ln w="38100">
                <a:solidFill>
                  <a:srgbClr val="21A6F9"/>
                </a:solidFill>
                <a:headEnd type="oval"/>
              </a:ln>
            </p:spPr>
            <p:style>
              <a:lnRef idx="1">
                <a:schemeClr val="accent1"/>
              </a:lnRef>
              <a:fillRef idx="0">
                <a:schemeClr val="accent1"/>
              </a:fillRef>
              <a:effectRef idx="0">
                <a:schemeClr val="accent1"/>
              </a:effectRef>
              <a:fontRef idx="minor">
                <a:schemeClr val="tx1"/>
              </a:fontRef>
            </p:style>
          </p:cxnSp>
          <p:cxnSp>
            <p:nvCxnSpPr>
              <p:cNvPr id="96" name="Straight Connector 95">
                <a:extLst>
                  <a:ext uri="{FF2B5EF4-FFF2-40B4-BE49-F238E27FC236}">
                    <a16:creationId xmlns:a16="http://schemas.microsoft.com/office/drawing/2014/main" id="{91722F0D-B756-4A28-815C-D9FC39638A1B}"/>
                  </a:ext>
                </a:extLst>
              </p:cNvPr>
              <p:cNvCxnSpPr>
                <a:cxnSpLocks/>
              </p:cNvCxnSpPr>
              <p:nvPr/>
            </p:nvCxnSpPr>
            <p:spPr>
              <a:xfrm flipV="1">
                <a:off x="5254525" y="4382626"/>
                <a:ext cx="0" cy="317361"/>
              </a:xfrm>
              <a:prstGeom prst="line">
                <a:avLst/>
              </a:prstGeom>
              <a:ln w="38100">
                <a:solidFill>
                  <a:srgbClr val="21A6F9"/>
                </a:solidFill>
                <a:headEnd type="oval"/>
              </a:ln>
            </p:spPr>
            <p:style>
              <a:lnRef idx="1">
                <a:schemeClr val="accent1"/>
              </a:lnRef>
              <a:fillRef idx="0">
                <a:schemeClr val="accent1"/>
              </a:fillRef>
              <a:effectRef idx="0">
                <a:schemeClr val="accent1"/>
              </a:effectRef>
              <a:fontRef idx="minor">
                <a:schemeClr val="tx1"/>
              </a:fontRef>
            </p:style>
          </p:cxnSp>
          <p:cxnSp>
            <p:nvCxnSpPr>
              <p:cNvPr id="97" name="Straight Connector 96">
                <a:extLst>
                  <a:ext uri="{FF2B5EF4-FFF2-40B4-BE49-F238E27FC236}">
                    <a16:creationId xmlns:a16="http://schemas.microsoft.com/office/drawing/2014/main" id="{F92B0686-EC05-46E4-AFFC-C3294533323C}"/>
                  </a:ext>
                </a:extLst>
              </p:cNvPr>
              <p:cNvCxnSpPr>
                <a:cxnSpLocks/>
              </p:cNvCxnSpPr>
              <p:nvPr/>
            </p:nvCxnSpPr>
            <p:spPr>
              <a:xfrm flipV="1">
                <a:off x="6464565" y="4382626"/>
                <a:ext cx="0" cy="317361"/>
              </a:xfrm>
              <a:prstGeom prst="line">
                <a:avLst/>
              </a:prstGeom>
              <a:ln w="38100">
                <a:solidFill>
                  <a:srgbClr val="21A6F9"/>
                </a:solidFill>
                <a:headEnd type="oval"/>
              </a:ln>
            </p:spPr>
            <p:style>
              <a:lnRef idx="1">
                <a:schemeClr val="accent1"/>
              </a:lnRef>
              <a:fillRef idx="0">
                <a:schemeClr val="accent1"/>
              </a:fillRef>
              <a:effectRef idx="0">
                <a:schemeClr val="accent1"/>
              </a:effectRef>
              <a:fontRef idx="minor">
                <a:schemeClr val="tx1"/>
              </a:fontRef>
            </p:style>
          </p:cxnSp>
          <p:cxnSp>
            <p:nvCxnSpPr>
              <p:cNvPr id="98" name="Straight Connector 97">
                <a:extLst>
                  <a:ext uri="{FF2B5EF4-FFF2-40B4-BE49-F238E27FC236}">
                    <a16:creationId xmlns:a16="http://schemas.microsoft.com/office/drawing/2014/main" id="{BF6110C4-469C-4F8E-B91B-161A19BC4374}"/>
                  </a:ext>
                </a:extLst>
              </p:cNvPr>
              <p:cNvCxnSpPr>
                <a:cxnSpLocks/>
              </p:cNvCxnSpPr>
              <p:nvPr/>
            </p:nvCxnSpPr>
            <p:spPr>
              <a:xfrm flipV="1">
                <a:off x="7674605" y="4382626"/>
                <a:ext cx="0" cy="317361"/>
              </a:xfrm>
              <a:prstGeom prst="line">
                <a:avLst/>
              </a:prstGeom>
              <a:ln w="38100">
                <a:solidFill>
                  <a:srgbClr val="21A6F9"/>
                </a:solidFill>
                <a:headEnd type="oval"/>
              </a:ln>
            </p:spPr>
            <p:style>
              <a:lnRef idx="1">
                <a:schemeClr val="accent1"/>
              </a:lnRef>
              <a:fillRef idx="0">
                <a:schemeClr val="accent1"/>
              </a:fillRef>
              <a:effectRef idx="0">
                <a:schemeClr val="accent1"/>
              </a:effectRef>
              <a:fontRef idx="minor">
                <a:schemeClr val="tx1"/>
              </a:fontRef>
            </p:style>
          </p:cxnSp>
          <p:sp>
            <p:nvSpPr>
              <p:cNvPr id="99" name="TextBox 98">
                <a:extLst>
                  <a:ext uri="{FF2B5EF4-FFF2-40B4-BE49-F238E27FC236}">
                    <a16:creationId xmlns:a16="http://schemas.microsoft.com/office/drawing/2014/main" id="{393FBDA8-E856-41D4-AF95-BD7706D45DB9}"/>
                  </a:ext>
                </a:extLst>
              </p:cNvPr>
              <p:cNvSpPr txBox="1"/>
              <p:nvPr/>
            </p:nvSpPr>
            <p:spPr>
              <a:xfrm>
                <a:off x="6542353" y="3077019"/>
                <a:ext cx="1125434" cy="800219"/>
              </a:xfrm>
              <a:prstGeom prst="rect">
                <a:avLst/>
              </a:prstGeom>
              <a:noFill/>
            </p:spPr>
            <p:txBody>
              <a:bodyPr wrap="square">
                <a:spAutoFit/>
              </a:bodyPr>
              <a:lstStyle/>
              <a:p>
                <a:pPr algn="ctr"/>
                <a:r>
                  <a:rPr lang="en-GB" b="1" dirty="0"/>
                  <a:t>1936</a:t>
                </a:r>
              </a:p>
              <a:p>
                <a:pPr algn="ctr"/>
                <a:r>
                  <a:rPr lang="en-GB" sz="1400" dirty="0"/>
                  <a:t>Berlin, Germany</a:t>
                </a:r>
              </a:p>
            </p:txBody>
          </p:sp>
          <p:sp>
            <p:nvSpPr>
              <p:cNvPr id="47" name="TextBox 46">
                <a:extLst>
                  <a:ext uri="{FF2B5EF4-FFF2-40B4-BE49-F238E27FC236}">
                    <a16:creationId xmlns:a16="http://schemas.microsoft.com/office/drawing/2014/main" id="{70D2F023-26E2-4D4C-BA54-4A136C491ABD}"/>
                  </a:ext>
                </a:extLst>
              </p:cNvPr>
              <p:cNvSpPr txBox="1"/>
              <p:nvPr/>
            </p:nvSpPr>
            <p:spPr>
              <a:xfrm>
                <a:off x="4062776" y="3111354"/>
                <a:ext cx="1191749" cy="800219"/>
              </a:xfrm>
              <a:prstGeom prst="rect">
                <a:avLst/>
              </a:prstGeom>
              <a:noFill/>
            </p:spPr>
            <p:txBody>
              <a:bodyPr wrap="square">
                <a:spAutoFit/>
              </a:bodyPr>
              <a:lstStyle/>
              <a:p>
                <a:pPr algn="ctr"/>
                <a:r>
                  <a:rPr lang="en-GB" b="1" dirty="0"/>
                  <a:t>1920</a:t>
                </a:r>
              </a:p>
              <a:p>
                <a:pPr algn="ctr"/>
                <a:r>
                  <a:rPr lang="en-GB" sz="1400" dirty="0"/>
                  <a:t>Antwerp, Belgium</a:t>
                </a:r>
              </a:p>
            </p:txBody>
          </p:sp>
          <p:sp>
            <p:nvSpPr>
              <p:cNvPr id="85" name="TextBox 84">
                <a:extLst>
                  <a:ext uri="{FF2B5EF4-FFF2-40B4-BE49-F238E27FC236}">
                    <a16:creationId xmlns:a16="http://schemas.microsoft.com/office/drawing/2014/main" id="{5CE3FE12-85E2-49D4-870C-EEE2A960EBA8}"/>
                  </a:ext>
                </a:extLst>
              </p:cNvPr>
              <p:cNvSpPr txBox="1"/>
              <p:nvPr/>
            </p:nvSpPr>
            <p:spPr>
              <a:xfrm>
                <a:off x="8156350" y="4840941"/>
                <a:ext cx="1516156" cy="800219"/>
              </a:xfrm>
              <a:prstGeom prst="rect">
                <a:avLst/>
              </a:prstGeom>
              <a:noFill/>
            </p:spPr>
            <p:txBody>
              <a:bodyPr wrap="square">
                <a:spAutoFit/>
              </a:bodyPr>
              <a:lstStyle/>
              <a:p>
                <a:pPr algn="ctr"/>
                <a:r>
                  <a:rPr lang="en-GB" b="1" dirty="0"/>
                  <a:t>1948</a:t>
                </a:r>
              </a:p>
              <a:p>
                <a:pPr algn="ctr"/>
                <a:r>
                  <a:rPr lang="en-GB" sz="1400" dirty="0"/>
                  <a:t>London, </a:t>
                </a:r>
              </a:p>
              <a:p>
                <a:pPr algn="ctr"/>
                <a:r>
                  <a:rPr lang="en-GB" sz="1400" dirty="0"/>
                  <a:t>England</a:t>
                </a:r>
              </a:p>
            </p:txBody>
          </p:sp>
          <p:sp>
            <p:nvSpPr>
              <p:cNvPr id="86" name="TextBox 85">
                <a:extLst>
                  <a:ext uri="{FF2B5EF4-FFF2-40B4-BE49-F238E27FC236}">
                    <a16:creationId xmlns:a16="http://schemas.microsoft.com/office/drawing/2014/main" id="{B7BD2B48-70FA-4858-9B8F-568448FD1C0A}"/>
                  </a:ext>
                </a:extLst>
              </p:cNvPr>
              <p:cNvSpPr txBox="1"/>
              <p:nvPr/>
            </p:nvSpPr>
            <p:spPr>
              <a:xfrm>
                <a:off x="8697503" y="3077131"/>
                <a:ext cx="1422824" cy="800219"/>
              </a:xfrm>
              <a:prstGeom prst="rect">
                <a:avLst/>
              </a:prstGeom>
              <a:noFill/>
            </p:spPr>
            <p:txBody>
              <a:bodyPr wrap="square">
                <a:spAutoFit/>
              </a:bodyPr>
              <a:lstStyle/>
              <a:p>
                <a:pPr algn="ctr"/>
                <a:r>
                  <a:rPr lang="en-GB" b="1" dirty="0"/>
                  <a:t>1952</a:t>
                </a:r>
                <a:r>
                  <a:rPr lang="en-GB" dirty="0"/>
                  <a:t> </a:t>
                </a:r>
              </a:p>
              <a:p>
                <a:pPr algn="ctr"/>
                <a:r>
                  <a:rPr lang="en-GB" sz="1400" dirty="0"/>
                  <a:t>Helsinki, Finland</a:t>
                </a:r>
              </a:p>
            </p:txBody>
          </p:sp>
          <p:sp>
            <p:nvSpPr>
              <p:cNvPr id="93" name="TextBox 92">
                <a:extLst>
                  <a:ext uri="{FF2B5EF4-FFF2-40B4-BE49-F238E27FC236}">
                    <a16:creationId xmlns:a16="http://schemas.microsoft.com/office/drawing/2014/main" id="{8226321F-4ABE-46D2-952A-FC7CBF6E14F4}"/>
                  </a:ext>
                </a:extLst>
              </p:cNvPr>
              <p:cNvSpPr txBox="1"/>
              <p:nvPr/>
            </p:nvSpPr>
            <p:spPr>
              <a:xfrm>
                <a:off x="9404622" y="4840941"/>
                <a:ext cx="1319226" cy="800219"/>
              </a:xfrm>
              <a:prstGeom prst="rect">
                <a:avLst/>
              </a:prstGeom>
              <a:noFill/>
            </p:spPr>
            <p:txBody>
              <a:bodyPr wrap="square">
                <a:spAutoFit/>
              </a:bodyPr>
              <a:lstStyle/>
              <a:p>
                <a:pPr algn="ctr"/>
                <a:r>
                  <a:rPr lang="en-GB" b="1" dirty="0"/>
                  <a:t>1956</a:t>
                </a:r>
              </a:p>
              <a:p>
                <a:pPr algn="ctr"/>
                <a:r>
                  <a:rPr lang="en-GB" sz="1400" dirty="0"/>
                  <a:t>Melbourne, Australia</a:t>
                </a:r>
              </a:p>
            </p:txBody>
          </p:sp>
          <p:cxnSp>
            <p:nvCxnSpPr>
              <p:cNvPr id="102" name="Straight Connector 101">
                <a:extLst>
                  <a:ext uri="{FF2B5EF4-FFF2-40B4-BE49-F238E27FC236}">
                    <a16:creationId xmlns:a16="http://schemas.microsoft.com/office/drawing/2014/main" id="{A65E801D-0F4A-4932-AE5C-3A9C1A6D1BB6}"/>
                  </a:ext>
                </a:extLst>
              </p:cNvPr>
              <p:cNvCxnSpPr>
                <a:cxnSpLocks/>
              </p:cNvCxnSpPr>
              <p:nvPr/>
            </p:nvCxnSpPr>
            <p:spPr>
              <a:xfrm>
                <a:off x="9515307" y="4026939"/>
                <a:ext cx="0" cy="333462"/>
              </a:xfrm>
              <a:prstGeom prst="line">
                <a:avLst/>
              </a:prstGeom>
              <a:ln w="38100">
                <a:solidFill>
                  <a:srgbClr val="21A6F9"/>
                </a:solidFill>
                <a:headEnd type="oval"/>
              </a:ln>
            </p:spPr>
            <p:style>
              <a:lnRef idx="1">
                <a:schemeClr val="accent1"/>
              </a:lnRef>
              <a:fillRef idx="0">
                <a:schemeClr val="accent1"/>
              </a:fillRef>
              <a:effectRef idx="0">
                <a:schemeClr val="accent1"/>
              </a:effectRef>
              <a:fontRef idx="minor">
                <a:schemeClr val="tx1"/>
              </a:fontRef>
            </p:style>
          </p:cxnSp>
          <p:cxnSp>
            <p:nvCxnSpPr>
              <p:cNvPr id="103" name="Straight Connector 102">
                <a:extLst>
                  <a:ext uri="{FF2B5EF4-FFF2-40B4-BE49-F238E27FC236}">
                    <a16:creationId xmlns:a16="http://schemas.microsoft.com/office/drawing/2014/main" id="{D49F1114-5083-4AA6-8894-F869B43F822D}"/>
                  </a:ext>
                </a:extLst>
              </p:cNvPr>
              <p:cNvCxnSpPr>
                <a:cxnSpLocks/>
              </p:cNvCxnSpPr>
              <p:nvPr/>
            </p:nvCxnSpPr>
            <p:spPr>
              <a:xfrm>
                <a:off x="10588614" y="4026939"/>
                <a:ext cx="0" cy="333462"/>
              </a:xfrm>
              <a:prstGeom prst="line">
                <a:avLst/>
              </a:prstGeom>
              <a:ln w="38100">
                <a:solidFill>
                  <a:srgbClr val="21A6F9"/>
                </a:solidFill>
                <a:headEnd type="oval"/>
              </a:ln>
            </p:spPr>
            <p:style>
              <a:lnRef idx="1">
                <a:schemeClr val="accent1"/>
              </a:lnRef>
              <a:fillRef idx="0">
                <a:schemeClr val="accent1"/>
              </a:fillRef>
              <a:effectRef idx="0">
                <a:schemeClr val="accent1"/>
              </a:effectRef>
              <a:fontRef idx="minor">
                <a:schemeClr val="tx1"/>
              </a:fontRef>
            </p:style>
          </p:cxnSp>
          <p:cxnSp>
            <p:nvCxnSpPr>
              <p:cNvPr id="106" name="Straight Connector 105">
                <a:extLst>
                  <a:ext uri="{FF2B5EF4-FFF2-40B4-BE49-F238E27FC236}">
                    <a16:creationId xmlns:a16="http://schemas.microsoft.com/office/drawing/2014/main" id="{91722F0D-B756-4A28-815C-D9FC39638A1B}"/>
                  </a:ext>
                </a:extLst>
              </p:cNvPr>
              <p:cNvCxnSpPr>
                <a:cxnSpLocks/>
              </p:cNvCxnSpPr>
              <p:nvPr/>
            </p:nvCxnSpPr>
            <p:spPr>
              <a:xfrm flipV="1">
                <a:off x="8910287" y="4382626"/>
                <a:ext cx="0" cy="317361"/>
              </a:xfrm>
              <a:prstGeom prst="line">
                <a:avLst/>
              </a:prstGeom>
              <a:ln w="38100">
                <a:solidFill>
                  <a:srgbClr val="21A6F9"/>
                </a:solidFill>
                <a:headEnd type="oval"/>
              </a:ln>
            </p:spPr>
            <p:style>
              <a:lnRef idx="1">
                <a:schemeClr val="accent1"/>
              </a:lnRef>
              <a:fillRef idx="0">
                <a:schemeClr val="accent1"/>
              </a:fillRef>
              <a:effectRef idx="0">
                <a:schemeClr val="accent1"/>
              </a:effectRef>
              <a:fontRef idx="minor">
                <a:schemeClr val="tx1"/>
              </a:fontRef>
            </p:style>
          </p:cxnSp>
          <p:cxnSp>
            <p:nvCxnSpPr>
              <p:cNvPr id="107" name="Straight Connector 106">
                <a:extLst>
                  <a:ext uri="{FF2B5EF4-FFF2-40B4-BE49-F238E27FC236}">
                    <a16:creationId xmlns:a16="http://schemas.microsoft.com/office/drawing/2014/main" id="{F92B0686-EC05-46E4-AFFC-C3294533323C}"/>
                  </a:ext>
                </a:extLst>
              </p:cNvPr>
              <p:cNvCxnSpPr>
                <a:cxnSpLocks/>
              </p:cNvCxnSpPr>
              <p:nvPr/>
            </p:nvCxnSpPr>
            <p:spPr>
              <a:xfrm flipV="1">
                <a:off x="10120327" y="4382626"/>
                <a:ext cx="0" cy="317361"/>
              </a:xfrm>
              <a:prstGeom prst="line">
                <a:avLst/>
              </a:prstGeom>
              <a:ln w="38100">
                <a:solidFill>
                  <a:srgbClr val="21A6F9"/>
                </a:solidFill>
                <a:headEnd type="oval"/>
              </a:ln>
            </p:spPr>
            <p:style>
              <a:lnRef idx="1">
                <a:schemeClr val="accent1"/>
              </a:lnRef>
              <a:fillRef idx="0">
                <a:schemeClr val="accent1"/>
              </a:fillRef>
              <a:effectRef idx="0">
                <a:schemeClr val="accent1"/>
              </a:effectRef>
              <a:fontRef idx="minor">
                <a:schemeClr val="tx1"/>
              </a:fontRef>
            </p:style>
          </p:cxnSp>
          <p:cxnSp>
            <p:nvCxnSpPr>
              <p:cNvPr id="108" name="Straight Connector 107">
                <a:extLst>
                  <a:ext uri="{FF2B5EF4-FFF2-40B4-BE49-F238E27FC236}">
                    <a16:creationId xmlns:a16="http://schemas.microsoft.com/office/drawing/2014/main" id="{BF6110C4-469C-4F8E-B91B-161A19BC4374}"/>
                  </a:ext>
                </a:extLst>
              </p:cNvPr>
              <p:cNvCxnSpPr>
                <a:cxnSpLocks/>
              </p:cNvCxnSpPr>
              <p:nvPr/>
            </p:nvCxnSpPr>
            <p:spPr>
              <a:xfrm flipV="1">
                <a:off x="11244907" y="4382626"/>
                <a:ext cx="0" cy="317361"/>
              </a:xfrm>
              <a:prstGeom prst="line">
                <a:avLst/>
              </a:prstGeom>
              <a:ln w="38100">
                <a:solidFill>
                  <a:srgbClr val="21A6F9"/>
                </a:solidFill>
                <a:headEnd type="oval"/>
              </a:ln>
            </p:spPr>
            <p:style>
              <a:lnRef idx="1">
                <a:schemeClr val="accent1"/>
              </a:lnRef>
              <a:fillRef idx="0">
                <a:schemeClr val="accent1"/>
              </a:fillRef>
              <a:effectRef idx="0">
                <a:schemeClr val="accent1"/>
              </a:effectRef>
              <a:fontRef idx="minor">
                <a:schemeClr val="tx1"/>
              </a:fontRef>
            </p:style>
          </p:cxnSp>
        </p:grpSp>
        <p:grpSp>
          <p:nvGrpSpPr>
            <p:cNvPr id="52" name="Group 51"/>
            <p:cNvGrpSpPr/>
            <p:nvPr/>
          </p:nvGrpSpPr>
          <p:grpSpPr>
            <a:xfrm>
              <a:off x="10081225" y="2567709"/>
              <a:ext cx="11515071" cy="2666301"/>
              <a:chOff x="-1005698" y="2974859"/>
              <a:chExt cx="11515071" cy="2666301"/>
            </a:xfrm>
          </p:grpSpPr>
          <p:cxnSp>
            <p:nvCxnSpPr>
              <p:cNvPr id="53" name="Straight Connector 52">
                <a:extLst>
                  <a:ext uri="{FF2B5EF4-FFF2-40B4-BE49-F238E27FC236}">
                    <a16:creationId xmlns:a16="http://schemas.microsoft.com/office/drawing/2014/main" id="{312A9545-742E-41FD-9421-10B3E7385874}"/>
                  </a:ext>
                </a:extLst>
              </p:cNvPr>
              <p:cNvCxnSpPr>
                <a:cxnSpLocks/>
              </p:cNvCxnSpPr>
              <p:nvPr/>
            </p:nvCxnSpPr>
            <p:spPr>
              <a:xfrm>
                <a:off x="-402672" y="4360401"/>
                <a:ext cx="10517865" cy="0"/>
              </a:xfrm>
              <a:prstGeom prst="line">
                <a:avLst/>
              </a:prstGeom>
              <a:ln w="76200" cap="rnd">
                <a:solidFill>
                  <a:srgbClr val="21A6F9"/>
                </a:solidFill>
                <a:headEnd type="none"/>
              </a:ln>
            </p:spPr>
            <p:style>
              <a:lnRef idx="1">
                <a:schemeClr val="accent1"/>
              </a:lnRef>
              <a:fillRef idx="0">
                <a:schemeClr val="accent1"/>
              </a:fillRef>
              <a:effectRef idx="0">
                <a:schemeClr val="accent1"/>
              </a:effectRef>
              <a:fontRef idx="minor">
                <a:schemeClr val="tx1"/>
              </a:fontRef>
            </p:style>
          </p:cxnSp>
          <p:sp>
            <p:nvSpPr>
              <p:cNvPr id="54" name="TextBox 53">
                <a:extLst>
                  <a:ext uri="{FF2B5EF4-FFF2-40B4-BE49-F238E27FC236}">
                    <a16:creationId xmlns:a16="http://schemas.microsoft.com/office/drawing/2014/main" id="{74A6DE1E-A6A2-4FBA-A373-FD538775F313}"/>
                  </a:ext>
                </a:extLst>
              </p:cNvPr>
              <p:cNvSpPr txBox="1"/>
              <p:nvPr/>
            </p:nvSpPr>
            <p:spPr>
              <a:xfrm>
                <a:off x="-1005698" y="3119945"/>
                <a:ext cx="1063532" cy="800219"/>
              </a:xfrm>
              <a:prstGeom prst="rect">
                <a:avLst/>
              </a:prstGeom>
              <a:noFill/>
            </p:spPr>
            <p:txBody>
              <a:bodyPr wrap="square">
                <a:spAutoFit/>
              </a:bodyPr>
              <a:lstStyle/>
              <a:p>
                <a:pPr algn="ctr"/>
                <a:r>
                  <a:rPr lang="en-GB" b="1" dirty="0"/>
                  <a:t>1960</a:t>
                </a:r>
              </a:p>
              <a:p>
                <a:pPr algn="ctr"/>
                <a:r>
                  <a:rPr lang="en-GB" sz="1400" dirty="0"/>
                  <a:t>Rome, Italy</a:t>
                </a:r>
              </a:p>
            </p:txBody>
          </p:sp>
          <p:cxnSp>
            <p:nvCxnSpPr>
              <p:cNvPr id="56" name="Straight Connector 55">
                <a:extLst>
                  <a:ext uri="{FF2B5EF4-FFF2-40B4-BE49-F238E27FC236}">
                    <a16:creationId xmlns:a16="http://schemas.microsoft.com/office/drawing/2014/main" id="{39B513D1-F0AD-4C9E-8C29-5ADBED1BEC31}"/>
                  </a:ext>
                </a:extLst>
              </p:cNvPr>
              <p:cNvCxnSpPr>
                <a:cxnSpLocks/>
              </p:cNvCxnSpPr>
              <p:nvPr/>
            </p:nvCxnSpPr>
            <p:spPr>
              <a:xfrm flipV="1">
                <a:off x="1291119" y="4382626"/>
                <a:ext cx="0" cy="317361"/>
              </a:xfrm>
              <a:prstGeom prst="line">
                <a:avLst/>
              </a:prstGeom>
              <a:ln w="38100">
                <a:solidFill>
                  <a:srgbClr val="21A6F9"/>
                </a:solidFill>
                <a:headEnd type="oval"/>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BDD3F601-8CC3-450E-B76D-6907EF6EFB94}"/>
                  </a:ext>
                </a:extLst>
              </p:cNvPr>
              <p:cNvCxnSpPr>
                <a:cxnSpLocks/>
              </p:cNvCxnSpPr>
              <p:nvPr/>
            </p:nvCxnSpPr>
            <p:spPr>
              <a:xfrm>
                <a:off x="1793587" y="4026939"/>
                <a:ext cx="0" cy="333462"/>
              </a:xfrm>
              <a:prstGeom prst="line">
                <a:avLst/>
              </a:prstGeom>
              <a:ln w="38100">
                <a:solidFill>
                  <a:srgbClr val="21A6F9"/>
                </a:solidFill>
                <a:headEnd type="oval"/>
              </a:ln>
            </p:spPr>
            <p:style>
              <a:lnRef idx="1">
                <a:schemeClr val="accent1"/>
              </a:lnRef>
              <a:fillRef idx="0">
                <a:schemeClr val="accent1"/>
              </a:fillRef>
              <a:effectRef idx="0">
                <a:schemeClr val="accent1"/>
              </a:effectRef>
              <a:fontRef idx="minor">
                <a:schemeClr val="tx1"/>
              </a:fontRef>
            </p:style>
          </p:cxnSp>
          <p:sp>
            <p:nvSpPr>
              <p:cNvPr id="60" name="TextBox 59">
                <a:extLst>
                  <a:ext uri="{FF2B5EF4-FFF2-40B4-BE49-F238E27FC236}">
                    <a16:creationId xmlns:a16="http://schemas.microsoft.com/office/drawing/2014/main" id="{D3C6B2D9-481A-4FF4-802D-A859C1456B01}"/>
                  </a:ext>
                </a:extLst>
              </p:cNvPr>
              <p:cNvSpPr txBox="1"/>
              <p:nvPr/>
            </p:nvSpPr>
            <p:spPr>
              <a:xfrm>
                <a:off x="-320768" y="4840941"/>
                <a:ext cx="968821" cy="800219"/>
              </a:xfrm>
              <a:prstGeom prst="rect">
                <a:avLst/>
              </a:prstGeom>
              <a:noFill/>
            </p:spPr>
            <p:txBody>
              <a:bodyPr wrap="square">
                <a:spAutoFit/>
              </a:bodyPr>
              <a:lstStyle/>
              <a:p>
                <a:pPr algn="ctr"/>
                <a:r>
                  <a:rPr lang="en-GB" b="1" dirty="0"/>
                  <a:t>1964</a:t>
                </a:r>
              </a:p>
              <a:p>
                <a:pPr algn="ctr"/>
                <a:r>
                  <a:rPr lang="en-GB" sz="1400" dirty="0"/>
                  <a:t>Tokyo, Japan</a:t>
                </a:r>
              </a:p>
            </p:txBody>
          </p:sp>
          <p:sp>
            <p:nvSpPr>
              <p:cNvPr id="61" name="TextBox 60">
                <a:extLst>
                  <a:ext uri="{FF2B5EF4-FFF2-40B4-BE49-F238E27FC236}">
                    <a16:creationId xmlns:a16="http://schemas.microsoft.com/office/drawing/2014/main" id="{2EE31760-C94E-4878-9434-BBC642A487EE}"/>
                  </a:ext>
                </a:extLst>
              </p:cNvPr>
              <p:cNvSpPr txBox="1"/>
              <p:nvPr/>
            </p:nvSpPr>
            <p:spPr>
              <a:xfrm>
                <a:off x="-21166" y="3104153"/>
                <a:ext cx="1351922" cy="800219"/>
              </a:xfrm>
              <a:prstGeom prst="rect">
                <a:avLst/>
              </a:prstGeom>
              <a:noFill/>
            </p:spPr>
            <p:txBody>
              <a:bodyPr wrap="square">
                <a:spAutoFit/>
              </a:bodyPr>
              <a:lstStyle/>
              <a:p>
                <a:pPr algn="ctr"/>
                <a:r>
                  <a:rPr lang="en-GB" b="1" dirty="0"/>
                  <a:t>1968</a:t>
                </a:r>
              </a:p>
              <a:p>
                <a:pPr algn="ctr"/>
                <a:r>
                  <a:rPr lang="en-GB" sz="1400" dirty="0"/>
                  <a:t>Mexico City,</a:t>
                </a:r>
                <a:br>
                  <a:rPr lang="en-GB" sz="1400" dirty="0"/>
                </a:br>
                <a:r>
                  <a:rPr lang="en-GB" sz="1400" dirty="0"/>
                  <a:t>Mexico</a:t>
                </a:r>
              </a:p>
            </p:txBody>
          </p:sp>
          <p:sp>
            <p:nvSpPr>
              <p:cNvPr id="63" name="TextBox 62">
                <a:extLst>
                  <a:ext uri="{FF2B5EF4-FFF2-40B4-BE49-F238E27FC236}">
                    <a16:creationId xmlns:a16="http://schemas.microsoft.com/office/drawing/2014/main" id="{8763B2A1-94F5-42F3-87BC-D43F0E4BBE13}"/>
                  </a:ext>
                </a:extLst>
              </p:cNvPr>
              <p:cNvSpPr txBox="1"/>
              <p:nvPr/>
            </p:nvSpPr>
            <p:spPr>
              <a:xfrm>
                <a:off x="747708" y="4840941"/>
                <a:ext cx="1064708" cy="800219"/>
              </a:xfrm>
              <a:prstGeom prst="rect">
                <a:avLst/>
              </a:prstGeom>
              <a:noFill/>
            </p:spPr>
            <p:txBody>
              <a:bodyPr wrap="square">
                <a:spAutoFit/>
              </a:bodyPr>
              <a:lstStyle/>
              <a:p>
                <a:pPr algn="ctr"/>
                <a:r>
                  <a:rPr lang="en-GB" b="1" dirty="0"/>
                  <a:t>1972</a:t>
                </a:r>
              </a:p>
              <a:p>
                <a:pPr algn="ctr"/>
                <a:r>
                  <a:rPr lang="en-GB" sz="1400" dirty="0"/>
                  <a:t>Munich, Germany</a:t>
                </a:r>
              </a:p>
            </p:txBody>
          </p:sp>
          <p:sp>
            <p:nvSpPr>
              <p:cNvPr id="65" name="TextBox 64">
                <a:extLst>
                  <a:ext uri="{FF2B5EF4-FFF2-40B4-BE49-F238E27FC236}">
                    <a16:creationId xmlns:a16="http://schemas.microsoft.com/office/drawing/2014/main" id="{0723037F-E64C-4075-81BF-F894239C71C6}"/>
                  </a:ext>
                </a:extLst>
              </p:cNvPr>
              <p:cNvSpPr txBox="1"/>
              <p:nvPr/>
            </p:nvSpPr>
            <p:spPr>
              <a:xfrm>
                <a:off x="1321272" y="3095685"/>
                <a:ext cx="968824" cy="800219"/>
              </a:xfrm>
              <a:prstGeom prst="rect">
                <a:avLst/>
              </a:prstGeom>
              <a:noFill/>
            </p:spPr>
            <p:txBody>
              <a:bodyPr wrap="square">
                <a:spAutoFit/>
              </a:bodyPr>
              <a:lstStyle/>
              <a:p>
                <a:pPr algn="ctr"/>
                <a:r>
                  <a:rPr lang="en-GB" b="1" dirty="0"/>
                  <a:t>1976</a:t>
                </a:r>
              </a:p>
              <a:p>
                <a:pPr algn="ctr"/>
                <a:r>
                  <a:rPr lang="en-GB" sz="1400" dirty="0"/>
                  <a:t>Montreal, Canada</a:t>
                </a:r>
              </a:p>
            </p:txBody>
          </p:sp>
          <p:sp>
            <p:nvSpPr>
              <p:cNvPr id="67" name="TextBox 66">
                <a:extLst>
                  <a:ext uri="{FF2B5EF4-FFF2-40B4-BE49-F238E27FC236}">
                    <a16:creationId xmlns:a16="http://schemas.microsoft.com/office/drawing/2014/main" id="{D63D54E1-859A-4AB8-A719-312E9B48E2E6}"/>
                  </a:ext>
                </a:extLst>
              </p:cNvPr>
              <p:cNvSpPr txBox="1"/>
              <p:nvPr/>
            </p:nvSpPr>
            <p:spPr>
              <a:xfrm>
                <a:off x="1951641" y="4840941"/>
                <a:ext cx="1189483" cy="800219"/>
              </a:xfrm>
              <a:prstGeom prst="rect">
                <a:avLst/>
              </a:prstGeom>
              <a:noFill/>
            </p:spPr>
            <p:txBody>
              <a:bodyPr wrap="square">
                <a:spAutoFit/>
              </a:bodyPr>
              <a:lstStyle/>
              <a:p>
                <a:pPr algn="ctr"/>
                <a:r>
                  <a:rPr lang="en-GB" b="1" dirty="0"/>
                  <a:t>1980</a:t>
                </a:r>
              </a:p>
              <a:p>
                <a:pPr algn="ctr"/>
                <a:r>
                  <a:rPr lang="en-GB" sz="1400" dirty="0"/>
                  <a:t>Moscow, Russia</a:t>
                </a:r>
              </a:p>
            </p:txBody>
          </p:sp>
          <p:sp>
            <p:nvSpPr>
              <p:cNvPr id="69" name="TextBox 68">
                <a:extLst>
                  <a:ext uri="{FF2B5EF4-FFF2-40B4-BE49-F238E27FC236}">
                    <a16:creationId xmlns:a16="http://schemas.microsoft.com/office/drawing/2014/main" id="{5CE3FE12-85E2-49D4-870C-EEE2A960EBA8}"/>
                  </a:ext>
                </a:extLst>
              </p:cNvPr>
              <p:cNvSpPr txBox="1"/>
              <p:nvPr/>
            </p:nvSpPr>
            <p:spPr>
              <a:xfrm>
                <a:off x="3224902" y="4840941"/>
                <a:ext cx="1157376" cy="800219"/>
              </a:xfrm>
              <a:prstGeom prst="rect">
                <a:avLst/>
              </a:prstGeom>
              <a:noFill/>
            </p:spPr>
            <p:txBody>
              <a:bodyPr wrap="square">
                <a:spAutoFit/>
              </a:bodyPr>
              <a:lstStyle/>
              <a:p>
                <a:pPr algn="ctr"/>
                <a:r>
                  <a:rPr lang="en-GB" b="1" dirty="0"/>
                  <a:t>1988</a:t>
                </a:r>
              </a:p>
              <a:p>
                <a:pPr algn="ctr"/>
                <a:r>
                  <a:rPr lang="en-GB" sz="1400" dirty="0"/>
                  <a:t>Seoul, South Korea</a:t>
                </a:r>
              </a:p>
            </p:txBody>
          </p:sp>
          <p:sp>
            <p:nvSpPr>
              <p:cNvPr id="71" name="TextBox 70">
                <a:extLst>
                  <a:ext uri="{FF2B5EF4-FFF2-40B4-BE49-F238E27FC236}">
                    <a16:creationId xmlns:a16="http://schemas.microsoft.com/office/drawing/2014/main" id="{B7BD2B48-70FA-4858-9B8F-568448FD1C0A}"/>
                  </a:ext>
                </a:extLst>
              </p:cNvPr>
              <p:cNvSpPr txBox="1"/>
              <p:nvPr/>
            </p:nvSpPr>
            <p:spPr>
              <a:xfrm>
                <a:off x="3563315" y="3077131"/>
                <a:ext cx="1323564" cy="800219"/>
              </a:xfrm>
              <a:prstGeom prst="rect">
                <a:avLst/>
              </a:prstGeom>
              <a:noFill/>
            </p:spPr>
            <p:txBody>
              <a:bodyPr wrap="square">
                <a:spAutoFit/>
              </a:bodyPr>
              <a:lstStyle/>
              <a:p>
                <a:pPr algn="ctr"/>
                <a:r>
                  <a:rPr lang="en-GB" b="1" dirty="0"/>
                  <a:t>1992</a:t>
                </a:r>
                <a:endParaRPr lang="en-GB" dirty="0"/>
              </a:p>
              <a:p>
                <a:pPr algn="ctr"/>
                <a:r>
                  <a:rPr lang="en-GB" sz="1400" dirty="0"/>
                  <a:t>Barcelona, Spain</a:t>
                </a:r>
              </a:p>
            </p:txBody>
          </p:sp>
          <p:sp>
            <p:nvSpPr>
              <p:cNvPr id="73" name="TextBox 72">
                <a:extLst>
                  <a:ext uri="{FF2B5EF4-FFF2-40B4-BE49-F238E27FC236}">
                    <a16:creationId xmlns:a16="http://schemas.microsoft.com/office/drawing/2014/main" id="{8226321F-4ABE-46D2-952A-FC7CBF6E14F4}"/>
                  </a:ext>
                </a:extLst>
              </p:cNvPr>
              <p:cNvSpPr txBox="1"/>
              <p:nvPr/>
            </p:nvSpPr>
            <p:spPr>
              <a:xfrm>
                <a:off x="4381533" y="4840941"/>
                <a:ext cx="1319226" cy="800219"/>
              </a:xfrm>
              <a:prstGeom prst="rect">
                <a:avLst/>
              </a:prstGeom>
              <a:noFill/>
            </p:spPr>
            <p:txBody>
              <a:bodyPr wrap="square">
                <a:spAutoFit/>
              </a:bodyPr>
              <a:lstStyle/>
              <a:p>
                <a:pPr algn="ctr"/>
                <a:r>
                  <a:rPr lang="en-GB" b="1" dirty="0"/>
                  <a:t>1996</a:t>
                </a:r>
              </a:p>
              <a:p>
                <a:pPr algn="ctr"/>
                <a:r>
                  <a:rPr lang="en-GB" sz="1400" dirty="0"/>
                  <a:t>Atlanta, United States</a:t>
                </a:r>
              </a:p>
            </p:txBody>
          </p:sp>
          <p:sp>
            <p:nvSpPr>
              <p:cNvPr id="75" name="TextBox 74">
                <a:extLst>
                  <a:ext uri="{FF2B5EF4-FFF2-40B4-BE49-F238E27FC236}">
                    <a16:creationId xmlns:a16="http://schemas.microsoft.com/office/drawing/2014/main" id="{B569A468-6F16-452E-8E40-CB44988E94CA}"/>
                  </a:ext>
                </a:extLst>
              </p:cNvPr>
              <p:cNvSpPr txBox="1"/>
              <p:nvPr/>
            </p:nvSpPr>
            <p:spPr>
              <a:xfrm>
                <a:off x="5763384" y="4840941"/>
                <a:ext cx="968821" cy="800219"/>
              </a:xfrm>
              <a:prstGeom prst="rect">
                <a:avLst/>
              </a:prstGeom>
              <a:noFill/>
            </p:spPr>
            <p:txBody>
              <a:bodyPr wrap="square">
                <a:spAutoFit/>
              </a:bodyPr>
              <a:lstStyle/>
              <a:p>
                <a:pPr algn="ctr"/>
                <a:r>
                  <a:rPr lang="en-GB" b="1" dirty="0"/>
                  <a:t>2004 </a:t>
                </a:r>
                <a:r>
                  <a:rPr lang="en-GB" sz="1400" dirty="0"/>
                  <a:t>Athens, </a:t>
                </a:r>
              </a:p>
              <a:p>
                <a:pPr algn="ctr"/>
                <a:r>
                  <a:rPr lang="en-GB" sz="1400" dirty="0"/>
                  <a:t>Greece</a:t>
                </a:r>
              </a:p>
            </p:txBody>
          </p:sp>
          <p:sp>
            <p:nvSpPr>
              <p:cNvPr id="76" name="TextBox 75">
                <a:extLst>
                  <a:ext uri="{FF2B5EF4-FFF2-40B4-BE49-F238E27FC236}">
                    <a16:creationId xmlns:a16="http://schemas.microsoft.com/office/drawing/2014/main" id="{2787BC10-6257-4F72-8460-063C37DAD28F}"/>
                  </a:ext>
                </a:extLst>
              </p:cNvPr>
              <p:cNvSpPr txBox="1"/>
              <p:nvPr/>
            </p:nvSpPr>
            <p:spPr>
              <a:xfrm>
                <a:off x="5975417" y="3117962"/>
                <a:ext cx="1501350" cy="800219"/>
              </a:xfrm>
              <a:prstGeom prst="rect">
                <a:avLst/>
              </a:prstGeom>
              <a:noFill/>
            </p:spPr>
            <p:txBody>
              <a:bodyPr wrap="square">
                <a:spAutoFit/>
              </a:bodyPr>
              <a:lstStyle/>
              <a:p>
                <a:pPr algn="ctr"/>
                <a:r>
                  <a:rPr lang="en-GB" b="1" dirty="0"/>
                  <a:t>2008</a:t>
                </a:r>
                <a:endParaRPr lang="en-GB" dirty="0"/>
              </a:p>
              <a:p>
                <a:pPr algn="ctr"/>
                <a:r>
                  <a:rPr lang="en-GB" sz="1400" dirty="0"/>
                  <a:t>Beijing, </a:t>
                </a:r>
              </a:p>
              <a:p>
                <a:pPr algn="ctr"/>
                <a:r>
                  <a:rPr lang="en-GB" sz="1400" dirty="0"/>
                  <a:t>China</a:t>
                </a:r>
              </a:p>
            </p:txBody>
          </p:sp>
          <p:cxnSp>
            <p:nvCxnSpPr>
              <p:cNvPr id="77" name="Straight Connector 76">
                <a:extLst>
                  <a:ext uri="{FF2B5EF4-FFF2-40B4-BE49-F238E27FC236}">
                    <a16:creationId xmlns:a16="http://schemas.microsoft.com/office/drawing/2014/main" id="{885ACC70-6F3C-4944-85A2-0E9EBB927660}"/>
                  </a:ext>
                </a:extLst>
              </p:cNvPr>
              <p:cNvCxnSpPr>
                <a:cxnSpLocks/>
              </p:cNvCxnSpPr>
              <p:nvPr/>
            </p:nvCxnSpPr>
            <p:spPr>
              <a:xfrm>
                <a:off x="686099" y="4026744"/>
                <a:ext cx="0" cy="333462"/>
              </a:xfrm>
              <a:prstGeom prst="line">
                <a:avLst/>
              </a:prstGeom>
              <a:ln w="38100">
                <a:solidFill>
                  <a:srgbClr val="21A6F9"/>
                </a:solidFill>
                <a:headEnd type="oval"/>
              </a:ln>
            </p:spPr>
            <p:style>
              <a:lnRef idx="1">
                <a:schemeClr val="accent1"/>
              </a:lnRef>
              <a:fillRef idx="0">
                <a:schemeClr val="accent1"/>
              </a:fillRef>
              <a:effectRef idx="0">
                <a:schemeClr val="accent1"/>
              </a:effectRef>
              <a:fontRef idx="minor">
                <a:schemeClr val="tx1"/>
              </a:fontRef>
            </p:style>
          </p:cxnSp>
          <p:cxnSp>
            <p:nvCxnSpPr>
              <p:cNvPr id="78" name="Straight Connector 77">
                <a:extLst>
                  <a:ext uri="{FF2B5EF4-FFF2-40B4-BE49-F238E27FC236}">
                    <a16:creationId xmlns:a16="http://schemas.microsoft.com/office/drawing/2014/main" id="{F79B15B5-0D9D-44B9-9BFD-6535DF01334B}"/>
                  </a:ext>
                </a:extLst>
              </p:cNvPr>
              <p:cNvCxnSpPr>
                <a:cxnSpLocks/>
              </p:cNvCxnSpPr>
              <p:nvPr/>
            </p:nvCxnSpPr>
            <p:spPr>
              <a:xfrm>
                <a:off x="2926717" y="4026939"/>
                <a:ext cx="0" cy="333462"/>
              </a:xfrm>
              <a:prstGeom prst="line">
                <a:avLst/>
              </a:prstGeom>
              <a:ln w="38100">
                <a:solidFill>
                  <a:srgbClr val="21A6F9"/>
                </a:solidFill>
                <a:headEnd type="oval"/>
              </a:ln>
            </p:spPr>
            <p:style>
              <a:lnRef idx="1">
                <a:schemeClr val="accent1"/>
              </a:lnRef>
              <a:fillRef idx="0">
                <a:schemeClr val="accent1"/>
              </a:fillRef>
              <a:effectRef idx="0">
                <a:schemeClr val="accent1"/>
              </a:effectRef>
              <a:fontRef idx="minor">
                <a:schemeClr val="tx1"/>
              </a:fontRef>
            </p:style>
          </p:cxnSp>
          <p:cxnSp>
            <p:nvCxnSpPr>
              <p:cNvPr id="81" name="Straight Connector 80">
                <a:extLst>
                  <a:ext uri="{FF2B5EF4-FFF2-40B4-BE49-F238E27FC236}">
                    <a16:creationId xmlns:a16="http://schemas.microsoft.com/office/drawing/2014/main" id="{35903E13-F1F5-454B-A4A1-B927FE26FCE6}"/>
                  </a:ext>
                </a:extLst>
              </p:cNvPr>
              <p:cNvCxnSpPr>
                <a:cxnSpLocks/>
              </p:cNvCxnSpPr>
              <p:nvPr/>
            </p:nvCxnSpPr>
            <p:spPr>
              <a:xfrm>
                <a:off x="4290582" y="4026939"/>
                <a:ext cx="0" cy="333462"/>
              </a:xfrm>
              <a:prstGeom prst="line">
                <a:avLst/>
              </a:prstGeom>
              <a:ln w="38100">
                <a:solidFill>
                  <a:srgbClr val="21A6F9"/>
                </a:solidFill>
                <a:headEnd type="oval"/>
              </a:ln>
            </p:spPr>
            <p:style>
              <a:lnRef idx="1">
                <a:schemeClr val="accent1"/>
              </a:lnRef>
              <a:fillRef idx="0">
                <a:schemeClr val="accent1"/>
              </a:fillRef>
              <a:effectRef idx="0">
                <a:schemeClr val="accent1"/>
              </a:effectRef>
              <a:fontRef idx="minor">
                <a:schemeClr val="tx1"/>
              </a:fontRef>
            </p:style>
          </p:cxnSp>
          <p:cxnSp>
            <p:nvCxnSpPr>
              <p:cNvPr id="82" name="Straight Connector 81">
                <a:extLst>
                  <a:ext uri="{FF2B5EF4-FFF2-40B4-BE49-F238E27FC236}">
                    <a16:creationId xmlns:a16="http://schemas.microsoft.com/office/drawing/2014/main" id="{A65E801D-0F4A-4932-AE5C-3A9C1A6D1BB6}"/>
                  </a:ext>
                </a:extLst>
              </p:cNvPr>
              <p:cNvCxnSpPr>
                <a:cxnSpLocks/>
              </p:cNvCxnSpPr>
              <p:nvPr/>
            </p:nvCxnSpPr>
            <p:spPr>
              <a:xfrm>
                <a:off x="5637354" y="4026939"/>
                <a:ext cx="0" cy="333462"/>
              </a:xfrm>
              <a:prstGeom prst="line">
                <a:avLst/>
              </a:prstGeom>
              <a:ln w="38100">
                <a:solidFill>
                  <a:srgbClr val="21A6F9"/>
                </a:solidFill>
                <a:headEnd type="oval"/>
              </a:ln>
            </p:spPr>
            <p:style>
              <a:lnRef idx="1">
                <a:schemeClr val="accent1"/>
              </a:lnRef>
              <a:fillRef idx="0">
                <a:schemeClr val="accent1"/>
              </a:fillRef>
              <a:effectRef idx="0">
                <a:schemeClr val="accent1"/>
              </a:effectRef>
              <a:fontRef idx="minor">
                <a:schemeClr val="tx1"/>
              </a:fontRef>
            </p:style>
          </p:cxnSp>
          <p:cxnSp>
            <p:nvCxnSpPr>
              <p:cNvPr id="83" name="Straight Connector 82">
                <a:extLst>
                  <a:ext uri="{FF2B5EF4-FFF2-40B4-BE49-F238E27FC236}">
                    <a16:creationId xmlns:a16="http://schemas.microsoft.com/office/drawing/2014/main" id="{D49F1114-5083-4AA6-8894-F869B43F822D}"/>
                  </a:ext>
                </a:extLst>
              </p:cNvPr>
              <p:cNvCxnSpPr>
                <a:cxnSpLocks/>
              </p:cNvCxnSpPr>
              <p:nvPr/>
            </p:nvCxnSpPr>
            <p:spPr>
              <a:xfrm>
                <a:off x="6736299" y="4026939"/>
                <a:ext cx="0" cy="333462"/>
              </a:xfrm>
              <a:prstGeom prst="line">
                <a:avLst/>
              </a:prstGeom>
              <a:ln w="38100">
                <a:solidFill>
                  <a:srgbClr val="21A6F9"/>
                </a:solidFill>
                <a:headEnd type="oval"/>
              </a:ln>
            </p:spPr>
            <p:style>
              <a:lnRef idx="1">
                <a:schemeClr val="accent1"/>
              </a:lnRef>
              <a:fillRef idx="0">
                <a:schemeClr val="accent1"/>
              </a:fillRef>
              <a:effectRef idx="0">
                <a:schemeClr val="accent1"/>
              </a:effectRef>
              <a:fontRef idx="minor">
                <a:schemeClr val="tx1"/>
              </a:fontRef>
            </p:style>
          </p:cxnSp>
          <p:cxnSp>
            <p:nvCxnSpPr>
              <p:cNvPr id="84" name="Straight Connector 83">
                <a:extLst>
                  <a:ext uri="{FF2B5EF4-FFF2-40B4-BE49-F238E27FC236}">
                    <a16:creationId xmlns:a16="http://schemas.microsoft.com/office/drawing/2014/main" id="{B3DC348B-C896-44C3-A9FA-E96FDB36A9C9}"/>
                  </a:ext>
                </a:extLst>
              </p:cNvPr>
              <p:cNvCxnSpPr>
                <a:cxnSpLocks/>
              </p:cNvCxnSpPr>
              <p:nvPr/>
            </p:nvCxnSpPr>
            <p:spPr>
              <a:xfrm>
                <a:off x="7963435" y="4026939"/>
                <a:ext cx="0" cy="333462"/>
              </a:xfrm>
              <a:prstGeom prst="line">
                <a:avLst/>
              </a:prstGeom>
              <a:ln w="38100">
                <a:solidFill>
                  <a:srgbClr val="21A6F9"/>
                </a:solidFill>
                <a:headEnd type="oval"/>
              </a:ln>
            </p:spPr>
            <p:style>
              <a:lnRef idx="1">
                <a:schemeClr val="accent1"/>
              </a:lnRef>
              <a:fillRef idx="0">
                <a:schemeClr val="accent1"/>
              </a:fillRef>
              <a:effectRef idx="0">
                <a:schemeClr val="accent1"/>
              </a:effectRef>
              <a:fontRef idx="minor">
                <a:schemeClr val="tx1"/>
              </a:fontRef>
            </p:style>
          </p:cxnSp>
          <p:cxnSp>
            <p:nvCxnSpPr>
              <p:cNvPr id="100" name="Straight Connector 99">
                <a:extLst>
                  <a:ext uri="{FF2B5EF4-FFF2-40B4-BE49-F238E27FC236}">
                    <a16:creationId xmlns:a16="http://schemas.microsoft.com/office/drawing/2014/main" id="{F5E8BCAF-7C58-4785-8845-84C32B92785B}"/>
                  </a:ext>
                </a:extLst>
              </p:cNvPr>
              <p:cNvCxnSpPr>
                <a:cxnSpLocks/>
              </p:cNvCxnSpPr>
              <p:nvPr/>
            </p:nvCxnSpPr>
            <p:spPr>
              <a:xfrm flipV="1">
                <a:off x="2578066" y="4382626"/>
                <a:ext cx="0" cy="317361"/>
              </a:xfrm>
              <a:prstGeom prst="line">
                <a:avLst/>
              </a:prstGeom>
              <a:ln w="38100">
                <a:solidFill>
                  <a:srgbClr val="21A6F9"/>
                </a:solidFill>
                <a:headEnd type="oval"/>
              </a:ln>
            </p:spPr>
            <p:style>
              <a:lnRef idx="1">
                <a:schemeClr val="accent1"/>
              </a:lnRef>
              <a:fillRef idx="0">
                <a:schemeClr val="accent1"/>
              </a:fillRef>
              <a:effectRef idx="0">
                <a:schemeClr val="accent1"/>
              </a:effectRef>
              <a:fontRef idx="minor">
                <a:schemeClr val="tx1"/>
              </a:fontRef>
            </p:style>
          </p:cxnSp>
          <p:cxnSp>
            <p:nvCxnSpPr>
              <p:cNvPr id="104" name="Straight Connector 103">
                <a:extLst>
                  <a:ext uri="{FF2B5EF4-FFF2-40B4-BE49-F238E27FC236}">
                    <a16:creationId xmlns:a16="http://schemas.microsoft.com/office/drawing/2014/main" id="{E8BB8ECC-75B7-43FA-92B3-33A8CA0EEA91}"/>
                  </a:ext>
                </a:extLst>
              </p:cNvPr>
              <p:cNvCxnSpPr>
                <a:cxnSpLocks/>
              </p:cNvCxnSpPr>
              <p:nvPr/>
            </p:nvCxnSpPr>
            <p:spPr>
              <a:xfrm flipV="1">
                <a:off x="3813748" y="4382626"/>
                <a:ext cx="0" cy="317361"/>
              </a:xfrm>
              <a:prstGeom prst="line">
                <a:avLst/>
              </a:prstGeom>
              <a:ln w="38100">
                <a:solidFill>
                  <a:srgbClr val="21A6F9"/>
                </a:solidFill>
                <a:headEnd type="oval"/>
              </a:ln>
            </p:spPr>
            <p:style>
              <a:lnRef idx="1">
                <a:schemeClr val="accent1"/>
              </a:lnRef>
              <a:fillRef idx="0">
                <a:schemeClr val="accent1"/>
              </a:fillRef>
              <a:effectRef idx="0">
                <a:schemeClr val="accent1"/>
              </a:effectRef>
              <a:fontRef idx="minor">
                <a:schemeClr val="tx1"/>
              </a:fontRef>
            </p:style>
          </p:cxnSp>
          <p:cxnSp>
            <p:nvCxnSpPr>
              <p:cNvPr id="105" name="Straight Connector 104">
                <a:extLst>
                  <a:ext uri="{FF2B5EF4-FFF2-40B4-BE49-F238E27FC236}">
                    <a16:creationId xmlns:a16="http://schemas.microsoft.com/office/drawing/2014/main" id="{91722F0D-B756-4A28-815C-D9FC39638A1B}"/>
                  </a:ext>
                </a:extLst>
              </p:cNvPr>
              <p:cNvCxnSpPr>
                <a:cxnSpLocks/>
              </p:cNvCxnSpPr>
              <p:nvPr/>
            </p:nvCxnSpPr>
            <p:spPr>
              <a:xfrm flipV="1">
                <a:off x="5015243" y="4382626"/>
                <a:ext cx="0" cy="317361"/>
              </a:xfrm>
              <a:prstGeom prst="line">
                <a:avLst/>
              </a:prstGeom>
              <a:ln w="38100">
                <a:solidFill>
                  <a:srgbClr val="21A6F9"/>
                </a:solidFill>
                <a:headEnd type="oval"/>
              </a:ln>
            </p:spPr>
            <p:style>
              <a:lnRef idx="1">
                <a:schemeClr val="accent1"/>
              </a:lnRef>
              <a:fillRef idx="0">
                <a:schemeClr val="accent1"/>
              </a:fillRef>
              <a:effectRef idx="0">
                <a:schemeClr val="accent1"/>
              </a:effectRef>
              <a:fontRef idx="minor">
                <a:schemeClr val="tx1"/>
              </a:fontRef>
            </p:style>
          </p:cxnSp>
          <p:cxnSp>
            <p:nvCxnSpPr>
              <p:cNvPr id="111" name="Straight Connector 110">
                <a:extLst>
                  <a:ext uri="{FF2B5EF4-FFF2-40B4-BE49-F238E27FC236}">
                    <a16:creationId xmlns:a16="http://schemas.microsoft.com/office/drawing/2014/main" id="{F92B0686-EC05-46E4-AFFC-C3294533323C}"/>
                  </a:ext>
                </a:extLst>
              </p:cNvPr>
              <p:cNvCxnSpPr>
                <a:cxnSpLocks/>
              </p:cNvCxnSpPr>
              <p:nvPr/>
            </p:nvCxnSpPr>
            <p:spPr>
              <a:xfrm flipV="1">
                <a:off x="6233828" y="4382626"/>
                <a:ext cx="0" cy="317361"/>
              </a:xfrm>
              <a:prstGeom prst="line">
                <a:avLst/>
              </a:prstGeom>
              <a:ln w="38100">
                <a:solidFill>
                  <a:srgbClr val="21A6F9"/>
                </a:solidFill>
                <a:headEnd type="oval"/>
              </a:ln>
            </p:spPr>
            <p:style>
              <a:lnRef idx="1">
                <a:schemeClr val="accent1"/>
              </a:lnRef>
              <a:fillRef idx="0">
                <a:schemeClr val="accent1"/>
              </a:fillRef>
              <a:effectRef idx="0">
                <a:schemeClr val="accent1"/>
              </a:effectRef>
              <a:fontRef idx="minor">
                <a:schemeClr val="tx1"/>
              </a:fontRef>
            </p:style>
          </p:cxnSp>
          <p:cxnSp>
            <p:nvCxnSpPr>
              <p:cNvPr id="112" name="Straight Connector 111">
                <a:extLst>
                  <a:ext uri="{FF2B5EF4-FFF2-40B4-BE49-F238E27FC236}">
                    <a16:creationId xmlns:a16="http://schemas.microsoft.com/office/drawing/2014/main" id="{BF6110C4-469C-4F8E-B91B-161A19BC4374}"/>
                  </a:ext>
                </a:extLst>
              </p:cNvPr>
              <p:cNvCxnSpPr>
                <a:cxnSpLocks/>
              </p:cNvCxnSpPr>
              <p:nvPr/>
            </p:nvCxnSpPr>
            <p:spPr>
              <a:xfrm flipV="1">
                <a:off x="7443866" y="4382626"/>
                <a:ext cx="0" cy="317361"/>
              </a:xfrm>
              <a:prstGeom prst="line">
                <a:avLst/>
              </a:prstGeom>
              <a:ln w="38100">
                <a:solidFill>
                  <a:srgbClr val="21A6F9"/>
                </a:solidFill>
                <a:headEnd type="oval"/>
              </a:ln>
            </p:spPr>
            <p:style>
              <a:lnRef idx="1">
                <a:schemeClr val="accent1"/>
              </a:lnRef>
              <a:fillRef idx="0">
                <a:schemeClr val="accent1"/>
              </a:fillRef>
              <a:effectRef idx="0">
                <a:schemeClr val="accent1"/>
              </a:effectRef>
              <a:fontRef idx="minor">
                <a:schemeClr val="tx1"/>
              </a:fontRef>
            </p:style>
          </p:cxnSp>
          <p:sp>
            <p:nvSpPr>
              <p:cNvPr id="113" name="TextBox 112">
                <a:extLst>
                  <a:ext uri="{FF2B5EF4-FFF2-40B4-BE49-F238E27FC236}">
                    <a16:creationId xmlns:a16="http://schemas.microsoft.com/office/drawing/2014/main" id="{393FBDA8-E856-41D4-AF95-BD7706D45DB9}"/>
                  </a:ext>
                </a:extLst>
              </p:cNvPr>
              <p:cNvSpPr txBox="1"/>
              <p:nvPr/>
            </p:nvSpPr>
            <p:spPr>
              <a:xfrm>
                <a:off x="5063927" y="3077019"/>
                <a:ext cx="1125434" cy="800219"/>
              </a:xfrm>
              <a:prstGeom prst="rect">
                <a:avLst/>
              </a:prstGeom>
              <a:noFill/>
            </p:spPr>
            <p:txBody>
              <a:bodyPr wrap="square">
                <a:spAutoFit/>
              </a:bodyPr>
              <a:lstStyle/>
              <a:p>
                <a:pPr algn="ctr"/>
                <a:r>
                  <a:rPr lang="en-GB" b="1" dirty="0"/>
                  <a:t>2000</a:t>
                </a:r>
              </a:p>
              <a:p>
                <a:pPr algn="ctr"/>
                <a:r>
                  <a:rPr lang="en-GB" sz="1400" dirty="0"/>
                  <a:t>Sydney, Australia</a:t>
                </a:r>
              </a:p>
            </p:txBody>
          </p:sp>
          <p:sp>
            <p:nvSpPr>
              <p:cNvPr id="114" name="TextBox 113">
                <a:extLst>
                  <a:ext uri="{FF2B5EF4-FFF2-40B4-BE49-F238E27FC236}">
                    <a16:creationId xmlns:a16="http://schemas.microsoft.com/office/drawing/2014/main" id="{70D2F023-26E2-4D4C-BA54-4A136C491ABD}"/>
                  </a:ext>
                </a:extLst>
              </p:cNvPr>
              <p:cNvSpPr txBox="1"/>
              <p:nvPr/>
            </p:nvSpPr>
            <p:spPr>
              <a:xfrm>
                <a:off x="2350751" y="3111354"/>
                <a:ext cx="1147616" cy="800219"/>
              </a:xfrm>
              <a:prstGeom prst="rect">
                <a:avLst/>
              </a:prstGeom>
              <a:noFill/>
            </p:spPr>
            <p:txBody>
              <a:bodyPr wrap="square">
                <a:spAutoFit/>
              </a:bodyPr>
              <a:lstStyle/>
              <a:p>
                <a:pPr algn="ctr"/>
                <a:r>
                  <a:rPr lang="en-GB" b="1" dirty="0"/>
                  <a:t>1984</a:t>
                </a:r>
              </a:p>
              <a:p>
                <a:pPr algn="ctr"/>
                <a:r>
                  <a:rPr lang="en-GB" sz="1400" dirty="0"/>
                  <a:t>Los Angeles, USA</a:t>
                </a:r>
              </a:p>
            </p:txBody>
          </p:sp>
          <p:sp>
            <p:nvSpPr>
              <p:cNvPr id="115" name="TextBox 114">
                <a:extLst>
                  <a:ext uri="{FF2B5EF4-FFF2-40B4-BE49-F238E27FC236}">
                    <a16:creationId xmlns:a16="http://schemas.microsoft.com/office/drawing/2014/main" id="{5CE3FE12-85E2-49D4-870C-EEE2A960EBA8}"/>
                  </a:ext>
                </a:extLst>
              </p:cNvPr>
              <p:cNvSpPr txBox="1"/>
              <p:nvPr/>
            </p:nvSpPr>
            <p:spPr>
              <a:xfrm>
                <a:off x="6663837" y="4840941"/>
                <a:ext cx="1572974" cy="800219"/>
              </a:xfrm>
              <a:prstGeom prst="rect">
                <a:avLst/>
              </a:prstGeom>
              <a:noFill/>
            </p:spPr>
            <p:txBody>
              <a:bodyPr wrap="square">
                <a:spAutoFit/>
              </a:bodyPr>
              <a:lstStyle/>
              <a:p>
                <a:pPr algn="ctr"/>
                <a:r>
                  <a:rPr lang="en-GB" b="1" dirty="0"/>
                  <a:t>2012</a:t>
                </a:r>
              </a:p>
              <a:p>
                <a:pPr algn="ctr"/>
                <a:r>
                  <a:rPr lang="en-GB" sz="1400" dirty="0"/>
                  <a:t>London, </a:t>
                </a:r>
              </a:p>
              <a:p>
                <a:pPr algn="ctr"/>
                <a:r>
                  <a:rPr lang="en-GB" sz="1400" dirty="0"/>
                  <a:t>United Kingdom</a:t>
                </a:r>
              </a:p>
            </p:txBody>
          </p:sp>
          <p:sp>
            <p:nvSpPr>
              <p:cNvPr id="116" name="TextBox 115">
                <a:extLst>
                  <a:ext uri="{FF2B5EF4-FFF2-40B4-BE49-F238E27FC236}">
                    <a16:creationId xmlns:a16="http://schemas.microsoft.com/office/drawing/2014/main" id="{B7BD2B48-70FA-4858-9B8F-568448FD1C0A}"/>
                  </a:ext>
                </a:extLst>
              </p:cNvPr>
              <p:cNvSpPr txBox="1"/>
              <p:nvPr/>
            </p:nvSpPr>
            <p:spPr>
              <a:xfrm>
                <a:off x="7219077" y="3077131"/>
                <a:ext cx="1422824" cy="800219"/>
              </a:xfrm>
              <a:prstGeom prst="rect">
                <a:avLst/>
              </a:prstGeom>
              <a:noFill/>
            </p:spPr>
            <p:txBody>
              <a:bodyPr wrap="square">
                <a:spAutoFit/>
              </a:bodyPr>
              <a:lstStyle/>
              <a:p>
                <a:pPr algn="ctr"/>
                <a:r>
                  <a:rPr lang="en-GB" b="1" dirty="0"/>
                  <a:t>2016</a:t>
                </a:r>
                <a:endParaRPr lang="en-GB" dirty="0"/>
              </a:p>
              <a:p>
                <a:pPr algn="ctr"/>
                <a:r>
                  <a:rPr lang="en-GB" sz="1400" dirty="0"/>
                  <a:t>Rio de Janeiro, </a:t>
                </a:r>
              </a:p>
              <a:p>
                <a:pPr algn="ctr"/>
                <a:r>
                  <a:rPr lang="en-GB" sz="1400" dirty="0"/>
                  <a:t>Brazil</a:t>
                </a:r>
              </a:p>
            </p:txBody>
          </p:sp>
          <p:sp>
            <p:nvSpPr>
              <p:cNvPr id="117" name="TextBox 116">
                <a:extLst>
                  <a:ext uri="{FF2B5EF4-FFF2-40B4-BE49-F238E27FC236}">
                    <a16:creationId xmlns:a16="http://schemas.microsoft.com/office/drawing/2014/main" id="{8226321F-4ABE-46D2-952A-FC7CBF6E14F4}"/>
                  </a:ext>
                </a:extLst>
              </p:cNvPr>
              <p:cNvSpPr txBox="1"/>
              <p:nvPr/>
            </p:nvSpPr>
            <p:spPr>
              <a:xfrm>
                <a:off x="8037295" y="4840941"/>
                <a:ext cx="1319226" cy="800219"/>
              </a:xfrm>
              <a:prstGeom prst="rect">
                <a:avLst/>
              </a:prstGeom>
              <a:noFill/>
            </p:spPr>
            <p:txBody>
              <a:bodyPr wrap="square">
                <a:spAutoFit/>
              </a:bodyPr>
              <a:lstStyle/>
              <a:p>
                <a:pPr algn="ctr"/>
                <a:r>
                  <a:rPr lang="en-GB" b="1" dirty="0"/>
                  <a:t>2021</a:t>
                </a:r>
              </a:p>
              <a:p>
                <a:pPr algn="ctr"/>
                <a:r>
                  <a:rPr lang="en-GB" sz="1400" dirty="0"/>
                  <a:t>Tokyo, </a:t>
                </a:r>
              </a:p>
              <a:p>
                <a:pPr algn="ctr"/>
                <a:r>
                  <a:rPr lang="en-GB" sz="1400" dirty="0"/>
                  <a:t>Japan</a:t>
                </a:r>
              </a:p>
            </p:txBody>
          </p:sp>
          <p:sp>
            <p:nvSpPr>
              <p:cNvPr id="118" name="TextBox 117">
                <a:extLst>
                  <a:ext uri="{FF2B5EF4-FFF2-40B4-BE49-F238E27FC236}">
                    <a16:creationId xmlns:a16="http://schemas.microsoft.com/office/drawing/2014/main" id="{B569A468-6F16-452E-8E40-CB44988E94CA}"/>
                  </a:ext>
                </a:extLst>
              </p:cNvPr>
              <p:cNvSpPr txBox="1"/>
              <p:nvPr/>
            </p:nvSpPr>
            <p:spPr>
              <a:xfrm>
                <a:off x="9297738" y="4840941"/>
                <a:ext cx="1211635" cy="800219"/>
              </a:xfrm>
              <a:prstGeom prst="rect">
                <a:avLst/>
              </a:prstGeom>
              <a:noFill/>
            </p:spPr>
            <p:txBody>
              <a:bodyPr wrap="square">
                <a:spAutoFit/>
              </a:bodyPr>
              <a:lstStyle/>
              <a:p>
                <a:pPr algn="ctr"/>
                <a:r>
                  <a:rPr lang="en-GB" b="1" dirty="0"/>
                  <a:t>2028</a:t>
                </a:r>
                <a:r>
                  <a:rPr lang="en-GB" dirty="0"/>
                  <a:t> </a:t>
                </a:r>
              </a:p>
              <a:p>
                <a:pPr algn="ctr"/>
                <a:r>
                  <a:rPr lang="en-GB" sz="1400" dirty="0"/>
                  <a:t>Los Angeles, </a:t>
                </a:r>
              </a:p>
              <a:p>
                <a:pPr algn="ctr"/>
                <a:r>
                  <a:rPr lang="en-GB" sz="1400" dirty="0"/>
                  <a:t>USA</a:t>
                </a:r>
              </a:p>
            </p:txBody>
          </p:sp>
          <p:cxnSp>
            <p:nvCxnSpPr>
              <p:cNvPr id="119" name="Straight Connector 118">
                <a:extLst>
                  <a:ext uri="{FF2B5EF4-FFF2-40B4-BE49-F238E27FC236}">
                    <a16:creationId xmlns:a16="http://schemas.microsoft.com/office/drawing/2014/main" id="{A65E801D-0F4A-4932-AE5C-3A9C1A6D1BB6}"/>
                  </a:ext>
                </a:extLst>
              </p:cNvPr>
              <p:cNvCxnSpPr>
                <a:cxnSpLocks/>
              </p:cNvCxnSpPr>
              <p:nvPr/>
            </p:nvCxnSpPr>
            <p:spPr>
              <a:xfrm>
                <a:off x="9250384" y="4026939"/>
                <a:ext cx="0" cy="333462"/>
              </a:xfrm>
              <a:prstGeom prst="line">
                <a:avLst/>
              </a:prstGeom>
              <a:ln w="38100">
                <a:solidFill>
                  <a:srgbClr val="21A6F9"/>
                </a:solidFill>
                <a:headEnd type="oval"/>
              </a:ln>
            </p:spPr>
            <p:style>
              <a:lnRef idx="1">
                <a:schemeClr val="accent1"/>
              </a:lnRef>
              <a:fillRef idx="0">
                <a:schemeClr val="accent1"/>
              </a:fillRef>
              <a:effectRef idx="0">
                <a:schemeClr val="accent1"/>
              </a:effectRef>
              <a:fontRef idx="minor">
                <a:schemeClr val="tx1"/>
              </a:fontRef>
            </p:style>
          </p:cxnSp>
          <p:cxnSp>
            <p:nvCxnSpPr>
              <p:cNvPr id="121" name="Straight Connector 120">
                <a:extLst>
                  <a:ext uri="{FF2B5EF4-FFF2-40B4-BE49-F238E27FC236}">
                    <a16:creationId xmlns:a16="http://schemas.microsoft.com/office/drawing/2014/main" id="{91722F0D-B756-4A28-815C-D9FC39638A1B}"/>
                  </a:ext>
                </a:extLst>
              </p:cNvPr>
              <p:cNvCxnSpPr>
                <a:cxnSpLocks/>
              </p:cNvCxnSpPr>
              <p:nvPr/>
            </p:nvCxnSpPr>
            <p:spPr>
              <a:xfrm flipV="1">
                <a:off x="8739370" y="4382626"/>
                <a:ext cx="0" cy="317361"/>
              </a:xfrm>
              <a:prstGeom prst="line">
                <a:avLst/>
              </a:prstGeom>
              <a:ln w="38100">
                <a:solidFill>
                  <a:srgbClr val="21A6F9"/>
                </a:solidFill>
                <a:headEnd type="oval"/>
              </a:ln>
            </p:spPr>
            <p:style>
              <a:lnRef idx="1">
                <a:schemeClr val="accent1"/>
              </a:lnRef>
              <a:fillRef idx="0">
                <a:schemeClr val="accent1"/>
              </a:fillRef>
              <a:effectRef idx="0">
                <a:schemeClr val="accent1"/>
              </a:effectRef>
              <a:fontRef idx="minor">
                <a:schemeClr val="tx1"/>
              </a:fontRef>
            </p:style>
          </p:cxnSp>
          <p:cxnSp>
            <p:nvCxnSpPr>
              <p:cNvPr id="122" name="Straight Connector 121">
                <a:extLst>
                  <a:ext uri="{FF2B5EF4-FFF2-40B4-BE49-F238E27FC236}">
                    <a16:creationId xmlns:a16="http://schemas.microsoft.com/office/drawing/2014/main" id="{F92B0686-EC05-46E4-AFFC-C3294533323C}"/>
                  </a:ext>
                </a:extLst>
              </p:cNvPr>
              <p:cNvCxnSpPr>
                <a:cxnSpLocks/>
              </p:cNvCxnSpPr>
              <p:nvPr/>
            </p:nvCxnSpPr>
            <p:spPr>
              <a:xfrm flipV="1">
                <a:off x="9915227" y="4382626"/>
                <a:ext cx="0" cy="317361"/>
              </a:xfrm>
              <a:prstGeom prst="line">
                <a:avLst/>
              </a:prstGeom>
              <a:ln w="38100">
                <a:solidFill>
                  <a:srgbClr val="21A6F9"/>
                </a:solidFill>
                <a:headEnd type="oval"/>
              </a:ln>
            </p:spPr>
            <p:style>
              <a:lnRef idx="1">
                <a:schemeClr val="accent1"/>
              </a:lnRef>
              <a:fillRef idx="0">
                <a:schemeClr val="accent1"/>
              </a:fillRef>
              <a:effectRef idx="0">
                <a:schemeClr val="accent1"/>
              </a:effectRef>
              <a:fontRef idx="minor">
                <a:schemeClr val="tx1"/>
              </a:fontRef>
            </p:style>
          </p:cxnSp>
          <p:sp>
            <p:nvSpPr>
              <p:cNvPr id="124" name="TextBox 123">
                <a:extLst>
                  <a:ext uri="{FF2B5EF4-FFF2-40B4-BE49-F238E27FC236}">
                    <a16:creationId xmlns:a16="http://schemas.microsoft.com/office/drawing/2014/main" id="{393FBDA8-E856-41D4-AF95-BD7706D45DB9}"/>
                  </a:ext>
                </a:extLst>
              </p:cNvPr>
              <p:cNvSpPr txBox="1"/>
              <p:nvPr/>
            </p:nvSpPr>
            <p:spPr>
              <a:xfrm>
                <a:off x="8764105" y="2974859"/>
                <a:ext cx="909550" cy="885349"/>
              </a:xfrm>
              <a:prstGeom prst="roundRect">
                <a:avLst/>
              </a:prstGeom>
              <a:solidFill>
                <a:srgbClr val="0070C0"/>
              </a:solidFill>
            </p:spPr>
            <p:txBody>
              <a:bodyPr wrap="square">
                <a:spAutoFit/>
              </a:bodyPr>
              <a:lstStyle/>
              <a:p>
                <a:pPr algn="ctr"/>
                <a:r>
                  <a:rPr lang="en-GB" b="1" dirty="0">
                    <a:solidFill>
                      <a:schemeClr val="bg1"/>
                    </a:solidFill>
                  </a:rPr>
                  <a:t>2024</a:t>
                </a:r>
              </a:p>
              <a:p>
                <a:pPr algn="ctr"/>
                <a:r>
                  <a:rPr lang="en-GB" sz="1400" dirty="0">
                    <a:solidFill>
                      <a:schemeClr val="bg1"/>
                    </a:solidFill>
                  </a:rPr>
                  <a:t>Paris, </a:t>
                </a:r>
              </a:p>
              <a:p>
                <a:pPr algn="ctr"/>
                <a:r>
                  <a:rPr lang="en-GB" sz="1400" dirty="0">
                    <a:solidFill>
                      <a:schemeClr val="bg1"/>
                    </a:solidFill>
                  </a:rPr>
                  <a:t>France</a:t>
                </a:r>
              </a:p>
            </p:txBody>
          </p:sp>
        </p:grpSp>
      </p:grpSp>
    </p:spTree>
    <p:extLst>
      <p:ext uri="{BB962C8B-B14F-4D97-AF65-F5344CB8AC3E}">
        <p14:creationId xmlns:p14="http://schemas.microsoft.com/office/powerpoint/2010/main" val="23084708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5" presetClass="path" presetSubtype="0" accel="50000" decel="50000" fill="hold" nodeType="clickEffect">
                                  <p:stCondLst>
                                    <p:cond delay="0"/>
                                  </p:stCondLst>
                                  <p:childTnLst>
                                    <p:animMotion origin="layout" path="M -5.55556E-7 -7.40741E-7 L -0.87708 -7.40741E-7 " pathEditMode="relative" rAng="0" ptsTypes="AA">
                                      <p:cBhvr>
                                        <p:cTn id="6" dur="2000" fill="hold"/>
                                        <p:tgtEl>
                                          <p:spTgt spid="17"/>
                                        </p:tgtEl>
                                        <p:attrNameLst>
                                          <p:attrName>ppt_x</p:attrName>
                                          <p:attrName>ppt_y</p:attrName>
                                        </p:attrNameLst>
                                      </p:cBhvr>
                                      <p:rCtr x="-43854" y="0"/>
                                    </p:animMotion>
                                  </p:childTnLst>
                                </p:cTn>
                              </p:par>
                            </p:childTnLst>
                          </p:cTn>
                        </p:par>
                      </p:childTnLst>
                    </p:cTn>
                  </p:par>
                  <p:par>
                    <p:cTn id="7" fill="hold">
                      <p:stCondLst>
                        <p:cond delay="indefinite"/>
                      </p:stCondLst>
                      <p:childTnLst>
                        <p:par>
                          <p:cTn id="8" fill="hold">
                            <p:stCondLst>
                              <p:cond delay="0"/>
                            </p:stCondLst>
                            <p:childTnLst>
                              <p:par>
                                <p:cTn id="9" presetID="35" presetClass="path" presetSubtype="0" accel="50000" decel="50000" fill="hold" nodeType="clickEffect">
                                  <p:stCondLst>
                                    <p:cond delay="0"/>
                                  </p:stCondLst>
                                  <p:childTnLst>
                                    <p:animMotion origin="layout" path="M -0.87708 -7.40741E-7 L -1.55139 -7.40741E-7 " pathEditMode="relative" rAng="0" ptsTypes="AA">
                                      <p:cBhvr>
                                        <p:cTn id="10" dur="2000" fill="hold"/>
                                        <p:tgtEl>
                                          <p:spTgt spid="17"/>
                                        </p:tgtEl>
                                        <p:attrNameLst>
                                          <p:attrName>ppt_x</p:attrName>
                                          <p:attrName>ppt_y</p:attrName>
                                        </p:attrNameLst>
                                      </p:cBhvr>
                                      <p:rCtr x="-33715"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2" name="Picture 141"/>
          <p:cNvPicPr>
            <a:picLocks noChangeAspect="1"/>
          </p:cNvPicPr>
          <p:nvPr/>
        </p:nvPicPr>
        <p:blipFill>
          <a:blip r:embed="rId2"/>
          <a:stretch>
            <a:fillRect/>
          </a:stretch>
        </p:blipFill>
        <p:spPr>
          <a:xfrm>
            <a:off x="629702" y="1345132"/>
            <a:ext cx="7888908" cy="4932091"/>
          </a:xfrm>
          <a:prstGeom prst="rect">
            <a:avLst/>
          </a:prstGeom>
        </p:spPr>
      </p:pic>
      <p:sp>
        <p:nvSpPr>
          <p:cNvPr id="143" name="Title 1">
            <a:extLst>
              <a:ext uri="{FF2B5EF4-FFF2-40B4-BE49-F238E27FC236}">
                <a16:creationId xmlns:a16="http://schemas.microsoft.com/office/drawing/2014/main" id="{C3A24172-5956-47DA-86BE-06457CA4426A}"/>
              </a:ext>
            </a:extLst>
          </p:cNvPr>
          <p:cNvSpPr txBox="1">
            <a:spLocks/>
          </p:cNvSpPr>
          <p:nvPr/>
        </p:nvSpPr>
        <p:spPr>
          <a:xfrm>
            <a:off x="473040" y="734785"/>
            <a:ext cx="8272157" cy="540000"/>
          </a:xfrm>
          <a:prstGeom prst="rect">
            <a:avLst/>
          </a:prstGeom>
        </p:spPr>
        <p:txBody>
          <a:bodyPr lIns="0" tIns="0" rIns="0" bIns="0" anchor="ctr" anchorCtr="1">
            <a:noAutofit/>
          </a:bodyPr>
          <a:lstStyle>
            <a:lvl1pPr algn="l" defTabSz="914400" rtl="0" eaLnBrk="1" latinLnBrk="0" hangingPunct="1">
              <a:lnSpc>
                <a:spcPct val="90000"/>
              </a:lnSpc>
              <a:spcBef>
                <a:spcPct val="0"/>
              </a:spcBef>
              <a:buNone/>
              <a:defRPr sz="4000" b="1" kern="1200">
                <a:solidFill>
                  <a:schemeClr val="tx1"/>
                </a:solidFill>
                <a:latin typeface="Sassoon Infant Md" panose="02000603050000020003" pitchFamily="50" charset="0"/>
                <a:ea typeface="+mj-ea"/>
                <a:cs typeface="+mj-cs"/>
              </a:defRPr>
            </a:lvl1pPr>
          </a:lstStyle>
          <a:p>
            <a:r>
              <a:rPr lang="en-GB" sz="3400" dirty="0">
                <a:latin typeface="+mn-lt"/>
              </a:rPr>
              <a:t>What Sports are at the Summer Games?</a:t>
            </a:r>
            <a:endParaRPr lang="en-US" sz="3400" dirty="0">
              <a:latin typeface="+mn-lt"/>
            </a:endParaRPr>
          </a:p>
        </p:txBody>
      </p:sp>
      <p:sp>
        <p:nvSpPr>
          <p:cNvPr id="144" name="Rectangle 143"/>
          <p:cNvSpPr/>
          <p:nvPr/>
        </p:nvSpPr>
        <p:spPr>
          <a:xfrm>
            <a:off x="1010672" y="1877418"/>
            <a:ext cx="7420264" cy="1019096"/>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500" dirty="0">
                <a:solidFill>
                  <a:schemeClr val="tx1"/>
                </a:solidFill>
              </a:rPr>
              <a:t>41 sports plus 4 additional sports will feature at the 2024 Summer Games in Paris. Several of these sports are considered ‘core’ sports and these have featured at Summer Games in the past. The 4 additional sports that have been chosen for these Summer Games in Paris are Breaking, Sport Climbing, Skateboarding and Surfing.</a:t>
            </a:r>
          </a:p>
        </p:txBody>
      </p:sp>
      <p:sp>
        <p:nvSpPr>
          <p:cNvPr id="2" name="Rectangle 1">
            <a:extLst>
              <a:ext uri="{FF2B5EF4-FFF2-40B4-BE49-F238E27FC236}">
                <a16:creationId xmlns:a16="http://schemas.microsoft.com/office/drawing/2014/main" id="{CD9B661B-8FB2-E118-E0E7-7B89C053EBE8}"/>
              </a:ext>
            </a:extLst>
          </p:cNvPr>
          <p:cNvSpPr/>
          <p:nvPr/>
        </p:nvSpPr>
        <p:spPr>
          <a:xfrm>
            <a:off x="998261" y="2980124"/>
            <a:ext cx="824231" cy="485592"/>
          </a:xfrm>
          <a:prstGeom prst="rect">
            <a:avLst/>
          </a:prstGeom>
          <a:solidFill>
            <a:schemeClr val="bg1"/>
          </a:solidFill>
          <a:ln w="19050">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lIns="72000" tIns="72000" rIns="72000" bIns="72000" rtlCol="0" anchor="ctr">
            <a:noAutofit/>
          </a:bodyPr>
          <a:lstStyle/>
          <a:p>
            <a:pPr algn="ctr"/>
            <a:r>
              <a:rPr lang="en-GB" sz="1400" dirty="0">
                <a:solidFill>
                  <a:schemeClr val="tx1"/>
                </a:solidFill>
              </a:rPr>
              <a:t>Archery</a:t>
            </a:r>
            <a:endParaRPr lang="en-GB" dirty="0">
              <a:solidFill>
                <a:schemeClr val="tx1"/>
              </a:solidFill>
            </a:endParaRPr>
          </a:p>
        </p:txBody>
      </p:sp>
      <p:sp>
        <p:nvSpPr>
          <p:cNvPr id="3" name="Rectangle 2">
            <a:extLst>
              <a:ext uri="{FF2B5EF4-FFF2-40B4-BE49-F238E27FC236}">
                <a16:creationId xmlns:a16="http://schemas.microsoft.com/office/drawing/2014/main" id="{8147792A-F075-CB24-3C43-E44A199C47BA}"/>
              </a:ext>
            </a:extLst>
          </p:cNvPr>
          <p:cNvSpPr/>
          <p:nvPr/>
        </p:nvSpPr>
        <p:spPr>
          <a:xfrm>
            <a:off x="1859740" y="2980124"/>
            <a:ext cx="1071475" cy="485592"/>
          </a:xfrm>
          <a:prstGeom prst="rect">
            <a:avLst/>
          </a:prstGeom>
          <a:solidFill>
            <a:schemeClr val="bg1"/>
          </a:solidFill>
          <a:ln w="19050">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lIns="72000" tIns="72000" rIns="72000" bIns="72000" rtlCol="0" anchor="ctr">
            <a:noAutofit/>
          </a:bodyPr>
          <a:lstStyle/>
          <a:p>
            <a:pPr algn="ctr"/>
            <a:r>
              <a:rPr lang="en-GB" sz="1400" dirty="0">
                <a:solidFill>
                  <a:schemeClr val="tx1"/>
                </a:solidFill>
              </a:rPr>
              <a:t>Artistic Gymnastics</a:t>
            </a:r>
            <a:endParaRPr lang="en-GB" dirty="0">
              <a:solidFill>
                <a:schemeClr val="tx1"/>
              </a:solidFill>
            </a:endParaRPr>
          </a:p>
        </p:txBody>
      </p:sp>
      <p:sp>
        <p:nvSpPr>
          <p:cNvPr id="4" name="Rectangle 3">
            <a:extLst>
              <a:ext uri="{FF2B5EF4-FFF2-40B4-BE49-F238E27FC236}">
                <a16:creationId xmlns:a16="http://schemas.microsoft.com/office/drawing/2014/main" id="{379751FB-EC13-8117-6992-C01403C3A510}"/>
              </a:ext>
            </a:extLst>
          </p:cNvPr>
          <p:cNvSpPr/>
          <p:nvPr/>
        </p:nvSpPr>
        <p:spPr>
          <a:xfrm>
            <a:off x="2968463" y="2980124"/>
            <a:ext cx="1075045" cy="485592"/>
          </a:xfrm>
          <a:prstGeom prst="rect">
            <a:avLst/>
          </a:prstGeom>
          <a:solidFill>
            <a:schemeClr val="bg1"/>
          </a:solidFill>
          <a:ln w="19050">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lIns="72000" tIns="72000" rIns="72000" bIns="72000" rtlCol="0" anchor="ctr">
            <a:noAutofit/>
          </a:bodyPr>
          <a:lstStyle/>
          <a:p>
            <a:pPr algn="ctr"/>
            <a:r>
              <a:rPr lang="en-GB" sz="1400" dirty="0">
                <a:solidFill>
                  <a:schemeClr val="tx1"/>
                </a:solidFill>
              </a:rPr>
              <a:t>Artistic Swimming</a:t>
            </a:r>
            <a:endParaRPr lang="en-GB" dirty="0">
              <a:solidFill>
                <a:schemeClr val="tx1"/>
              </a:solidFill>
            </a:endParaRPr>
          </a:p>
        </p:txBody>
      </p:sp>
      <p:sp>
        <p:nvSpPr>
          <p:cNvPr id="5" name="Rectangle 4">
            <a:extLst>
              <a:ext uri="{FF2B5EF4-FFF2-40B4-BE49-F238E27FC236}">
                <a16:creationId xmlns:a16="http://schemas.microsoft.com/office/drawing/2014/main" id="{07F92D87-0E67-A960-085C-64D49E1DF1E5}"/>
              </a:ext>
            </a:extLst>
          </p:cNvPr>
          <p:cNvSpPr/>
          <p:nvPr/>
        </p:nvSpPr>
        <p:spPr>
          <a:xfrm>
            <a:off x="4080756" y="2980124"/>
            <a:ext cx="915122" cy="485592"/>
          </a:xfrm>
          <a:prstGeom prst="rect">
            <a:avLst/>
          </a:prstGeom>
          <a:solidFill>
            <a:schemeClr val="bg1"/>
          </a:solidFill>
          <a:ln w="19050">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lIns="72000" tIns="72000" rIns="72000" bIns="72000" rtlCol="0" anchor="ctr">
            <a:noAutofit/>
          </a:bodyPr>
          <a:lstStyle/>
          <a:p>
            <a:pPr algn="ctr"/>
            <a:r>
              <a:rPr lang="en-GB" sz="1400" dirty="0">
                <a:solidFill>
                  <a:schemeClr val="tx1"/>
                </a:solidFill>
              </a:rPr>
              <a:t>Athletics</a:t>
            </a:r>
            <a:endParaRPr lang="en-GB" dirty="0">
              <a:solidFill>
                <a:schemeClr val="tx1"/>
              </a:solidFill>
            </a:endParaRPr>
          </a:p>
        </p:txBody>
      </p:sp>
      <p:sp>
        <p:nvSpPr>
          <p:cNvPr id="7" name="Rectangle 6">
            <a:extLst>
              <a:ext uri="{FF2B5EF4-FFF2-40B4-BE49-F238E27FC236}">
                <a16:creationId xmlns:a16="http://schemas.microsoft.com/office/drawing/2014/main" id="{00067566-010B-0930-DCE7-F20B883E4299}"/>
              </a:ext>
            </a:extLst>
          </p:cNvPr>
          <p:cNvSpPr/>
          <p:nvPr/>
        </p:nvSpPr>
        <p:spPr>
          <a:xfrm>
            <a:off x="5033126" y="2980124"/>
            <a:ext cx="1055699" cy="485592"/>
          </a:xfrm>
          <a:prstGeom prst="rect">
            <a:avLst/>
          </a:prstGeom>
          <a:solidFill>
            <a:schemeClr val="bg1"/>
          </a:solidFill>
          <a:ln w="19050">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lIns="72000" tIns="72000" rIns="72000" bIns="72000" rtlCol="0" anchor="ctr">
            <a:noAutofit/>
          </a:bodyPr>
          <a:lstStyle/>
          <a:p>
            <a:pPr algn="ctr"/>
            <a:r>
              <a:rPr lang="en-GB" sz="1400" dirty="0">
                <a:solidFill>
                  <a:schemeClr val="tx1"/>
                </a:solidFill>
              </a:rPr>
              <a:t>Badminton</a:t>
            </a:r>
            <a:endParaRPr lang="en-GB" dirty="0">
              <a:solidFill>
                <a:schemeClr val="tx1"/>
              </a:solidFill>
            </a:endParaRPr>
          </a:p>
        </p:txBody>
      </p:sp>
      <p:sp>
        <p:nvSpPr>
          <p:cNvPr id="10" name="Rectangle 9">
            <a:extLst>
              <a:ext uri="{FF2B5EF4-FFF2-40B4-BE49-F238E27FC236}">
                <a16:creationId xmlns:a16="http://schemas.microsoft.com/office/drawing/2014/main" id="{BFEEEE88-1FC4-1C70-3EC8-1DF53BDD00FB}"/>
              </a:ext>
            </a:extLst>
          </p:cNvPr>
          <p:cNvSpPr/>
          <p:nvPr/>
        </p:nvSpPr>
        <p:spPr>
          <a:xfrm>
            <a:off x="6126073" y="2980124"/>
            <a:ext cx="995816" cy="485592"/>
          </a:xfrm>
          <a:prstGeom prst="rect">
            <a:avLst/>
          </a:prstGeom>
          <a:solidFill>
            <a:schemeClr val="bg1"/>
          </a:solidFill>
          <a:ln w="19050">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lIns="72000" tIns="72000" rIns="72000" bIns="72000" rtlCol="0" anchor="ctr">
            <a:noAutofit/>
          </a:bodyPr>
          <a:lstStyle/>
          <a:p>
            <a:pPr algn="ctr"/>
            <a:r>
              <a:rPr lang="en-GB" sz="1400" dirty="0">
                <a:solidFill>
                  <a:schemeClr val="tx1"/>
                </a:solidFill>
              </a:rPr>
              <a:t>Basketball</a:t>
            </a:r>
            <a:endParaRPr lang="en-GB" dirty="0">
              <a:solidFill>
                <a:schemeClr val="tx1"/>
              </a:solidFill>
            </a:endParaRPr>
          </a:p>
        </p:txBody>
      </p:sp>
      <p:sp>
        <p:nvSpPr>
          <p:cNvPr id="18" name="Rectangle 17">
            <a:extLst>
              <a:ext uri="{FF2B5EF4-FFF2-40B4-BE49-F238E27FC236}">
                <a16:creationId xmlns:a16="http://schemas.microsoft.com/office/drawing/2014/main" id="{53406B1D-AED8-F8D9-62DA-52FC703B6BD2}"/>
              </a:ext>
            </a:extLst>
          </p:cNvPr>
          <p:cNvSpPr/>
          <p:nvPr/>
        </p:nvSpPr>
        <p:spPr>
          <a:xfrm>
            <a:off x="1005230" y="3523040"/>
            <a:ext cx="1579380" cy="485592"/>
          </a:xfrm>
          <a:prstGeom prst="rect">
            <a:avLst/>
          </a:prstGeom>
          <a:solidFill>
            <a:schemeClr val="bg1"/>
          </a:solidFill>
          <a:ln w="19050">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lIns="72000" tIns="72000" rIns="72000" bIns="72000" rtlCol="0" anchor="ctr">
            <a:noAutofit/>
          </a:bodyPr>
          <a:lstStyle/>
          <a:p>
            <a:pPr algn="ctr"/>
            <a:r>
              <a:rPr lang="en-GB" sz="1400" dirty="0">
                <a:solidFill>
                  <a:schemeClr val="tx1"/>
                </a:solidFill>
              </a:rPr>
              <a:t>Beach Volleyball</a:t>
            </a:r>
            <a:endParaRPr lang="en-GB" dirty="0">
              <a:solidFill>
                <a:schemeClr val="tx1"/>
              </a:solidFill>
            </a:endParaRPr>
          </a:p>
        </p:txBody>
      </p:sp>
      <p:sp>
        <p:nvSpPr>
          <p:cNvPr id="19" name="Rectangle 18">
            <a:extLst>
              <a:ext uri="{FF2B5EF4-FFF2-40B4-BE49-F238E27FC236}">
                <a16:creationId xmlns:a16="http://schemas.microsoft.com/office/drawing/2014/main" id="{DD885961-DD46-3CAE-A4CB-7785225A5D03}"/>
              </a:ext>
            </a:extLst>
          </p:cNvPr>
          <p:cNvSpPr/>
          <p:nvPr/>
        </p:nvSpPr>
        <p:spPr>
          <a:xfrm>
            <a:off x="2632909" y="3518084"/>
            <a:ext cx="845425" cy="482998"/>
          </a:xfrm>
          <a:prstGeom prst="rect">
            <a:avLst/>
          </a:prstGeom>
          <a:solidFill>
            <a:schemeClr val="bg1"/>
          </a:solidFill>
          <a:ln w="19050">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lIns="72000" tIns="72000" rIns="72000" bIns="72000" rtlCol="0" anchor="ctr">
            <a:noAutofit/>
          </a:bodyPr>
          <a:lstStyle/>
          <a:p>
            <a:pPr algn="ctr"/>
            <a:r>
              <a:rPr lang="en-GB" sz="1400" dirty="0">
                <a:solidFill>
                  <a:schemeClr val="tx1"/>
                </a:solidFill>
              </a:rPr>
              <a:t>BMX Freestyle</a:t>
            </a:r>
            <a:endParaRPr lang="en-GB" dirty="0">
              <a:solidFill>
                <a:schemeClr val="tx1"/>
              </a:solidFill>
            </a:endParaRPr>
          </a:p>
        </p:txBody>
      </p:sp>
      <p:sp>
        <p:nvSpPr>
          <p:cNvPr id="20" name="Rectangle 19">
            <a:extLst>
              <a:ext uri="{FF2B5EF4-FFF2-40B4-BE49-F238E27FC236}">
                <a16:creationId xmlns:a16="http://schemas.microsoft.com/office/drawing/2014/main" id="{DB67EA09-BB5B-F252-F1D5-3E2F12BB02E1}"/>
              </a:ext>
            </a:extLst>
          </p:cNvPr>
          <p:cNvSpPr/>
          <p:nvPr/>
        </p:nvSpPr>
        <p:spPr>
          <a:xfrm>
            <a:off x="3511546" y="3518084"/>
            <a:ext cx="709627" cy="482998"/>
          </a:xfrm>
          <a:prstGeom prst="rect">
            <a:avLst/>
          </a:prstGeom>
          <a:solidFill>
            <a:schemeClr val="bg1"/>
          </a:solidFill>
          <a:ln w="19050">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lIns="72000" tIns="72000" rIns="72000" bIns="72000" rtlCol="0" anchor="ctr">
            <a:noAutofit/>
          </a:bodyPr>
          <a:lstStyle/>
          <a:p>
            <a:pPr algn="ctr"/>
            <a:r>
              <a:rPr lang="en-GB" sz="1400" dirty="0">
                <a:solidFill>
                  <a:schemeClr val="tx1"/>
                </a:solidFill>
              </a:rPr>
              <a:t>BMX Racing</a:t>
            </a:r>
            <a:endParaRPr lang="en-GB" dirty="0">
              <a:solidFill>
                <a:schemeClr val="tx1"/>
              </a:solidFill>
            </a:endParaRPr>
          </a:p>
        </p:txBody>
      </p:sp>
      <p:sp>
        <p:nvSpPr>
          <p:cNvPr id="21" name="Rectangle 20">
            <a:extLst>
              <a:ext uri="{FF2B5EF4-FFF2-40B4-BE49-F238E27FC236}">
                <a16:creationId xmlns:a16="http://schemas.microsoft.com/office/drawing/2014/main" id="{2E29C9D4-AC78-CAFE-1C0C-705D4880120B}"/>
              </a:ext>
            </a:extLst>
          </p:cNvPr>
          <p:cNvSpPr/>
          <p:nvPr/>
        </p:nvSpPr>
        <p:spPr>
          <a:xfrm>
            <a:off x="4267281" y="3518084"/>
            <a:ext cx="725923" cy="482998"/>
          </a:xfrm>
          <a:prstGeom prst="rect">
            <a:avLst/>
          </a:prstGeom>
          <a:solidFill>
            <a:schemeClr val="bg1"/>
          </a:solidFill>
          <a:ln w="19050">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lIns="72000" tIns="72000" rIns="72000" bIns="72000" rtlCol="0" anchor="ctr">
            <a:noAutofit/>
          </a:bodyPr>
          <a:lstStyle/>
          <a:p>
            <a:pPr algn="ctr"/>
            <a:r>
              <a:rPr lang="en-GB" sz="1400" dirty="0">
                <a:solidFill>
                  <a:schemeClr val="tx1"/>
                </a:solidFill>
              </a:rPr>
              <a:t>Boxing</a:t>
            </a:r>
            <a:endParaRPr lang="en-GB" dirty="0">
              <a:solidFill>
                <a:schemeClr val="tx1"/>
              </a:solidFill>
            </a:endParaRPr>
          </a:p>
        </p:txBody>
      </p:sp>
      <p:sp>
        <p:nvSpPr>
          <p:cNvPr id="22" name="Rectangle 21">
            <a:extLst>
              <a:ext uri="{FF2B5EF4-FFF2-40B4-BE49-F238E27FC236}">
                <a16:creationId xmlns:a16="http://schemas.microsoft.com/office/drawing/2014/main" id="{B114AA81-A881-FC2E-5042-03DC61B1D680}"/>
              </a:ext>
            </a:extLst>
          </p:cNvPr>
          <p:cNvSpPr/>
          <p:nvPr/>
        </p:nvSpPr>
        <p:spPr>
          <a:xfrm>
            <a:off x="5032371" y="3513303"/>
            <a:ext cx="915122" cy="491012"/>
          </a:xfrm>
          <a:prstGeom prst="rect">
            <a:avLst/>
          </a:prstGeom>
          <a:solidFill>
            <a:schemeClr val="bg1"/>
          </a:solidFill>
          <a:ln w="19050">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lIns="72000" tIns="72000" rIns="72000" bIns="72000" rtlCol="0" anchor="ctr">
            <a:noAutofit/>
          </a:bodyPr>
          <a:lstStyle/>
          <a:p>
            <a:pPr algn="ctr"/>
            <a:r>
              <a:rPr lang="en-GB" sz="1400" b="1" dirty="0">
                <a:solidFill>
                  <a:schemeClr val="tx1"/>
                </a:solidFill>
              </a:rPr>
              <a:t>Breaking</a:t>
            </a:r>
            <a:endParaRPr lang="en-GB" b="1" dirty="0">
              <a:solidFill>
                <a:schemeClr val="tx1"/>
              </a:solidFill>
            </a:endParaRPr>
          </a:p>
        </p:txBody>
      </p:sp>
      <p:sp>
        <p:nvSpPr>
          <p:cNvPr id="23" name="Rectangle 22">
            <a:extLst>
              <a:ext uri="{FF2B5EF4-FFF2-40B4-BE49-F238E27FC236}">
                <a16:creationId xmlns:a16="http://schemas.microsoft.com/office/drawing/2014/main" id="{9946736E-3B78-88CE-B535-1B91A61E95BD}"/>
              </a:ext>
            </a:extLst>
          </p:cNvPr>
          <p:cNvSpPr/>
          <p:nvPr/>
        </p:nvSpPr>
        <p:spPr>
          <a:xfrm>
            <a:off x="6007483" y="3518084"/>
            <a:ext cx="692093" cy="482998"/>
          </a:xfrm>
          <a:prstGeom prst="rect">
            <a:avLst/>
          </a:prstGeom>
          <a:solidFill>
            <a:schemeClr val="bg1"/>
          </a:solidFill>
          <a:ln w="19050">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lIns="72000" tIns="72000" rIns="72000" bIns="72000" rtlCol="0" anchor="ctr">
            <a:noAutofit/>
          </a:bodyPr>
          <a:lstStyle/>
          <a:p>
            <a:pPr algn="ctr"/>
            <a:r>
              <a:rPr lang="en-GB" sz="1400" dirty="0">
                <a:solidFill>
                  <a:schemeClr val="tx1"/>
                </a:solidFill>
              </a:rPr>
              <a:t>Canoe Slalom</a:t>
            </a:r>
            <a:endParaRPr lang="en-GB" dirty="0">
              <a:solidFill>
                <a:schemeClr val="tx1"/>
              </a:solidFill>
            </a:endParaRPr>
          </a:p>
        </p:txBody>
      </p:sp>
      <p:sp>
        <p:nvSpPr>
          <p:cNvPr id="24" name="Rectangle 23">
            <a:extLst>
              <a:ext uri="{FF2B5EF4-FFF2-40B4-BE49-F238E27FC236}">
                <a16:creationId xmlns:a16="http://schemas.microsoft.com/office/drawing/2014/main" id="{7E8FD17E-47A8-2717-CF26-E2A562CBF0FE}"/>
              </a:ext>
            </a:extLst>
          </p:cNvPr>
          <p:cNvSpPr/>
          <p:nvPr/>
        </p:nvSpPr>
        <p:spPr>
          <a:xfrm>
            <a:off x="6759566" y="3518084"/>
            <a:ext cx="692092" cy="482998"/>
          </a:xfrm>
          <a:prstGeom prst="rect">
            <a:avLst/>
          </a:prstGeom>
          <a:solidFill>
            <a:schemeClr val="bg1"/>
          </a:solidFill>
          <a:ln w="19050">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lIns="72000" tIns="72000" rIns="72000" bIns="72000" rtlCol="0" anchor="ctr">
            <a:noAutofit/>
          </a:bodyPr>
          <a:lstStyle/>
          <a:p>
            <a:pPr algn="ctr"/>
            <a:r>
              <a:rPr lang="en-GB" sz="1400" dirty="0">
                <a:solidFill>
                  <a:schemeClr val="tx1"/>
                </a:solidFill>
              </a:rPr>
              <a:t>Canoe Sprint</a:t>
            </a:r>
            <a:endParaRPr lang="en-GB" dirty="0">
              <a:solidFill>
                <a:schemeClr val="tx1"/>
              </a:solidFill>
            </a:endParaRPr>
          </a:p>
        </p:txBody>
      </p:sp>
      <p:sp>
        <p:nvSpPr>
          <p:cNvPr id="25" name="Rectangle 24">
            <a:extLst>
              <a:ext uri="{FF2B5EF4-FFF2-40B4-BE49-F238E27FC236}">
                <a16:creationId xmlns:a16="http://schemas.microsoft.com/office/drawing/2014/main" id="{E199D231-B01C-5930-58B1-407B8A7B7B93}"/>
              </a:ext>
            </a:extLst>
          </p:cNvPr>
          <p:cNvSpPr/>
          <p:nvPr/>
        </p:nvSpPr>
        <p:spPr>
          <a:xfrm>
            <a:off x="7493244" y="3518084"/>
            <a:ext cx="660482" cy="482998"/>
          </a:xfrm>
          <a:prstGeom prst="rect">
            <a:avLst/>
          </a:prstGeom>
          <a:solidFill>
            <a:schemeClr val="bg1"/>
          </a:solidFill>
          <a:ln w="19050">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lIns="72000" tIns="72000" rIns="72000" bIns="72000" rtlCol="0" anchor="ctr">
            <a:noAutofit/>
          </a:bodyPr>
          <a:lstStyle/>
          <a:p>
            <a:pPr algn="ctr"/>
            <a:r>
              <a:rPr lang="en-GB" sz="1400" dirty="0">
                <a:solidFill>
                  <a:schemeClr val="tx1"/>
                </a:solidFill>
              </a:rPr>
              <a:t>Diving</a:t>
            </a:r>
            <a:endParaRPr lang="en-GB" dirty="0">
              <a:solidFill>
                <a:schemeClr val="tx1"/>
              </a:solidFill>
            </a:endParaRPr>
          </a:p>
        </p:txBody>
      </p:sp>
      <p:sp>
        <p:nvSpPr>
          <p:cNvPr id="26" name="Rectangle 25">
            <a:extLst>
              <a:ext uri="{FF2B5EF4-FFF2-40B4-BE49-F238E27FC236}">
                <a16:creationId xmlns:a16="http://schemas.microsoft.com/office/drawing/2014/main" id="{503712D5-CCBC-E9CD-E4B7-A81E086D060B}"/>
              </a:ext>
            </a:extLst>
          </p:cNvPr>
          <p:cNvSpPr/>
          <p:nvPr/>
        </p:nvSpPr>
        <p:spPr>
          <a:xfrm>
            <a:off x="970994" y="4053933"/>
            <a:ext cx="1128395" cy="482998"/>
          </a:xfrm>
          <a:prstGeom prst="rect">
            <a:avLst/>
          </a:prstGeom>
          <a:solidFill>
            <a:schemeClr val="bg1"/>
          </a:solidFill>
          <a:ln w="19050">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lIns="72000" tIns="72000" rIns="72000" bIns="72000" rtlCol="0" anchor="ctr">
            <a:noAutofit/>
          </a:bodyPr>
          <a:lstStyle/>
          <a:p>
            <a:pPr algn="ctr"/>
            <a:r>
              <a:rPr lang="en-GB" sz="1400" dirty="0">
                <a:solidFill>
                  <a:schemeClr val="tx1"/>
                </a:solidFill>
              </a:rPr>
              <a:t>Equestrian</a:t>
            </a:r>
            <a:endParaRPr lang="en-GB" dirty="0">
              <a:solidFill>
                <a:schemeClr val="tx1"/>
              </a:solidFill>
            </a:endParaRPr>
          </a:p>
        </p:txBody>
      </p:sp>
      <p:sp>
        <p:nvSpPr>
          <p:cNvPr id="34" name="Rectangle 33">
            <a:extLst>
              <a:ext uri="{FF2B5EF4-FFF2-40B4-BE49-F238E27FC236}">
                <a16:creationId xmlns:a16="http://schemas.microsoft.com/office/drawing/2014/main" id="{9981B819-C2AC-60D4-CBF0-EA4E85960ECD}"/>
              </a:ext>
            </a:extLst>
          </p:cNvPr>
          <p:cNvSpPr/>
          <p:nvPr/>
        </p:nvSpPr>
        <p:spPr>
          <a:xfrm>
            <a:off x="2136280" y="4038478"/>
            <a:ext cx="781383" cy="482999"/>
          </a:xfrm>
          <a:prstGeom prst="rect">
            <a:avLst/>
          </a:prstGeom>
          <a:solidFill>
            <a:schemeClr val="bg1"/>
          </a:solidFill>
          <a:ln w="19050">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lIns="72000" tIns="72000" rIns="72000" bIns="72000" rtlCol="0" anchor="ctr">
            <a:noAutofit/>
          </a:bodyPr>
          <a:lstStyle/>
          <a:p>
            <a:pPr algn="ctr"/>
            <a:r>
              <a:rPr lang="en-GB" sz="1400" dirty="0">
                <a:solidFill>
                  <a:schemeClr val="tx1"/>
                </a:solidFill>
              </a:rPr>
              <a:t>Fencing</a:t>
            </a:r>
            <a:endParaRPr lang="en-GB" dirty="0">
              <a:solidFill>
                <a:schemeClr val="tx1"/>
              </a:solidFill>
            </a:endParaRPr>
          </a:p>
        </p:txBody>
      </p:sp>
      <p:sp>
        <p:nvSpPr>
          <p:cNvPr id="35" name="Rectangle 34">
            <a:extLst>
              <a:ext uri="{FF2B5EF4-FFF2-40B4-BE49-F238E27FC236}">
                <a16:creationId xmlns:a16="http://schemas.microsoft.com/office/drawing/2014/main" id="{7D2EB8B9-7E66-7C22-2573-6D53F7010FB8}"/>
              </a:ext>
            </a:extLst>
          </p:cNvPr>
          <p:cNvSpPr/>
          <p:nvPr/>
        </p:nvSpPr>
        <p:spPr>
          <a:xfrm>
            <a:off x="2980525" y="4033697"/>
            <a:ext cx="815618" cy="491013"/>
          </a:xfrm>
          <a:prstGeom prst="rect">
            <a:avLst/>
          </a:prstGeom>
          <a:solidFill>
            <a:schemeClr val="bg1"/>
          </a:solidFill>
          <a:ln w="19050">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lIns="72000" tIns="72000" rIns="72000" bIns="72000" rtlCol="0" anchor="ctr">
            <a:noAutofit/>
          </a:bodyPr>
          <a:lstStyle/>
          <a:p>
            <a:pPr algn="ctr"/>
            <a:r>
              <a:rPr lang="en-GB" sz="1400" dirty="0">
                <a:solidFill>
                  <a:schemeClr val="tx1"/>
                </a:solidFill>
              </a:rPr>
              <a:t>Football</a:t>
            </a:r>
            <a:endParaRPr lang="en-GB" dirty="0">
              <a:solidFill>
                <a:schemeClr val="tx1"/>
              </a:solidFill>
            </a:endParaRPr>
          </a:p>
        </p:txBody>
      </p:sp>
      <p:sp>
        <p:nvSpPr>
          <p:cNvPr id="36" name="Rectangle 35">
            <a:extLst>
              <a:ext uri="{FF2B5EF4-FFF2-40B4-BE49-F238E27FC236}">
                <a16:creationId xmlns:a16="http://schemas.microsoft.com/office/drawing/2014/main" id="{C790C8E7-DDAB-1FB9-9114-727989FC5FA4}"/>
              </a:ext>
            </a:extLst>
          </p:cNvPr>
          <p:cNvSpPr/>
          <p:nvPr/>
        </p:nvSpPr>
        <p:spPr>
          <a:xfrm>
            <a:off x="3859005" y="4038478"/>
            <a:ext cx="562261" cy="482999"/>
          </a:xfrm>
          <a:prstGeom prst="rect">
            <a:avLst/>
          </a:prstGeom>
          <a:solidFill>
            <a:schemeClr val="bg1"/>
          </a:solidFill>
          <a:ln w="19050">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lIns="72000" tIns="72000" rIns="72000" bIns="72000" rtlCol="0" anchor="ctr">
            <a:noAutofit/>
          </a:bodyPr>
          <a:lstStyle/>
          <a:p>
            <a:pPr algn="ctr"/>
            <a:r>
              <a:rPr lang="en-GB" sz="1400" dirty="0">
                <a:solidFill>
                  <a:schemeClr val="tx1"/>
                </a:solidFill>
              </a:rPr>
              <a:t>Golf</a:t>
            </a:r>
            <a:endParaRPr lang="en-GB" dirty="0">
              <a:solidFill>
                <a:schemeClr val="tx1"/>
              </a:solidFill>
            </a:endParaRPr>
          </a:p>
        </p:txBody>
      </p:sp>
      <p:sp>
        <p:nvSpPr>
          <p:cNvPr id="37" name="Rectangle 36">
            <a:extLst>
              <a:ext uri="{FF2B5EF4-FFF2-40B4-BE49-F238E27FC236}">
                <a16:creationId xmlns:a16="http://schemas.microsoft.com/office/drawing/2014/main" id="{0C4BE7CE-86E2-B2AE-C6AA-B06CAE799C1C}"/>
              </a:ext>
            </a:extLst>
          </p:cNvPr>
          <p:cNvSpPr/>
          <p:nvPr/>
        </p:nvSpPr>
        <p:spPr>
          <a:xfrm>
            <a:off x="4484128" y="4033697"/>
            <a:ext cx="915122" cy="491013"/>
          </a:xfrm>
          <a:prstGeom prst="rect">
            <a:avLst/>
          </a:prstGeom>
          <a:solidFill>
            <a:schemeClr val="bg1"/>
          </a:solidFill>
          <a:ln w="19050">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lIns="72000" tIns="72000" rIns="72000" bIns="72000" rtlCol="0" anchor="ctr">
            <a:noAutofit/>
          </a:bodyPr>
          <a:lstStyle/>
          <a:p>
            <a:pPr algn="ctr"/>
            <a:r>
              <a:rPr lang="en-GB" sz="1400" dirty="0">
                <a:solidFill>
                  <a:schemeClr val="tx1"/>
                </a:solidFill>
              </a:rPr>
              <a:t>Handball</a:t>
            </a:r>
            <a:endParaRPr lang="en-GB" dirty="0">
              <a:solidFill>
                <a:schemeClr val="tx1"/>
              </a:solidFill>
            </a:endParaRPr>
          </a:p>
        </p:txBody>
      </p:sp>
      <p:sp>
        <p:nvSpPr>
          <p:cNvPr id="38" name="Rectangle 37">
            <a:extLst>
              <a:ext uri="{FF2B5EF4-FFF2-40B4-BE49-F238E27FC236}">
                <a16:creationId xmlns:a16="http://schemas.microsoft.com/office/drawing/2014/main" id="{9E7F2941-1000-E1E4-052C-275A26F09B81}"/>
              </a:ext>
            </a:extLst>
          </p:cNvPr>
          <p:cNvSpPr/>
          <p:nvPr/>
        </p:nvSpPr>
        <p:spPr>
          <a:xfrm>
            <a:off x="5462112" y="4038478"/>
            <a:ext cx="725923" cy="482999"/>
          </a:xfrm>
          <a:prstGeom prst="rect">
            <a:avLst/>
          </a:prstGeom>
          <a:solidFill>
            <a:schemeClr val="bg1"/>
          </a:solidFill>
          <a:ln w="19050">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lIns="72000" tIns="72000" rIns="72000" bIns="72000" rtlCol="0" anchor="ctr">
            <a:noAutofit/>
          </a:bodyPr>
          <a:lstStyle/>
          <a:p>
            <a:pPr algn="ctr"/>
            <a:r>
              <a:rPr lang="en-GB" sz="1400" dirty="0">
                <a:solidFill>
                  <a:schemeClr val="tx1"/>
                </a:solidFill>
              </a:rPr>
              <a:t>Hockey</a:t>
            </a:r>
            <a:endParaRPr lang="en-GB" dirty="0">
              <a:solidFill>
                <a:schemeClr val="tx1"/>
              </a:solidFill>
            </a:endParaRPr>
          </a:p>
        </p:txBody>
      </p:sp>
      <p:sp>
        <p:nvSpPr>
          <p:cNvPr id="39" name="Rectangle 38">
            <a:extLst>
              <a:ext uri="{FF2B5EF4-FFF2-40B4-BE49-F238E27FC236}">
                <a16:creationId xmlns:a16="http://schemas.microsoft.com/office/drawing/2014/main" id="{30C59DC3-CF1C-92FA-8551-F9B8AF31FF77}"/>
              </a:ext>
            </a:extLst>
          </p:cNvPr>
          <p:cNvSpPr/>
          <p:nvPr/>
        </p:nvSpPr>
        <p:spPr>
          <a:xfrm>
            <a:off x="6250897" y="4033697"/>
            <a:ext cx="645380" cy="491013"/>
          </a:xfrm>
          <a:prstGeom prst="rect">
            <a:avLst/>
          </a:prstGeom>
          <a:solidFill>
            <a:schemeClr val="bg1"/>
          </a:solidFill>
          <a:ln w="19050">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lIns="72000" tIns="72000" rIns="72000" bIns="72000" rtlCol="0" anchor="ctr">
            <a:noAutofit/>
          </a:bodyPr>
          <a:lstStyle/>
          <a:p>
            <a:pPr algn="ctr"/>
            <a:r>
              <a:rPr lang="en-GB" sz="1400" dirty="0">
                <a:solidFill>
                  <a:schemeClr val="tx1"/>
                </a:solidFill>
              </a:rPr>
              <a:t>Judo</a:t>
            </a:r>
            <a:endParaRPr lang="en-GB" dirty="0">
              <a:solidFill>
                <a:schemeClr val="tx1"/>
              </a:solidFill>
            </a:endParaRPr>
          </a:p>
        </p:txBody>
      </p:sp>
      <p:sp>
        <p:nvSpPr>
          <p:cNvPr id="40" name="Rectangle 39">
            <a:extLst>
              <a:ext uri="{FF2B5EF4-FFF2-40B4-BE49-F238E27FC236}">
                <a16:creationId xmlns:a16="http://schemas.microsoft.com/office/drawing/2014/main" id="{35583BF7-3D09-709B-15E9-10579A50D451}"/>
              </a:ext>
            </a:extLst>
          </p:cNvPr>
          <p:cNvSpPr/>
          <p:nvPr/>
        </p:nvSpPr>
        <p:spPr>
          <a:xfrm>
            <a:off x="6959139" y="4038478"/>
            <a:ext cx="1206108" cy="482999"/>
          </a:xfrm>
          <a:prstGeom prst="rect">
            <a:avLst/>
          </a:prstGeom>
          <a:solidFill>
            <a:schemeClr val="bg1"/>
          </a:solidFill>
          <a:ln w="19050">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lIns="72000" tIns="72000" rIns="72000" bIns="72000" rtlCol="0" anchor="ctr">
            <a:noAutofit/>
          </a:bodyPr>
          <a:lstStyle/>
          <a:p>
            <a:pPr algn="ctr"/>
            <a:r>
              <a:rPr lang="en-GB" sz="1400" dirty="0">
                <a:solidFill>
                  <a:schemeClr val="tx1"/>
                </a:solidFill>
              </a:rPr>
              <a:t>Marathon Swimming</a:t>
            </a:r>
            <a:endParaRPr lang="en-GB" dirty="0">
              <a:solidFill>
                <a:schemeClr val="tx1"/>
              </a:solidFill>
            </a:endParaRPr>
          </a:p>
        </p:txBody>
      </p:sp>
      <p:sp>
        <p:nvSpPr>
          <p:cNvPr id="41" name="Rectangle 40">
            <a:extLst>
              <a:ext uri="{FF2B5EF4-FFF2-40B4-BE49-F238E27FC236}">
                <a16:creationId xmlns:a16="http://schemas.microsoft.com/office/drawing/2014/main" id="{FB394CF9-44B1-1B93-F2A1-48AC8C6CD9BE}"/>
              </a:ext>
            </a:extLst>
          </p:cNvPr>
          <p:cNvSpPr/>
          <p:nvPr/>
        </p:nvSpPr>
        <p:spPr>
          <a:xfrm>
            <a:off x="984825" y="4569644"/>
            <a:ext cx="1015893" cy="491013"/>
          </a:xfrm>
          <a:prstGeom prst="rect">
            <a:avLst/>
          </a:prstGeom>
          <a:solidFill>
            <a:schemeClr val="bg1"/>
          </a:solidFill>
          <a:ln w="19050">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lIns="72000" tIns="72000" rIns="72000" bIns="72000" rtlCol="0" anchor="ctr">
            <a:noAutofit/>
          </a:bodyPr>
          <a:lstStyle/>
          <a:p>
            <a:pPr algn="ctr"/>
            <a:r>
              <a:rPr lang="en-GB" sz="1400" dirty="0">
                <a:solidFill>
                  <a:schemeClr val="tx1"/>
                </a:solidFill>
              </a:rPr>
              <a:t>Modern Pentathlon</a:t>
            </a:r>
            <a:endParaRPr lang="en-GB" dirty="0">
              <a:solidFill>
                <a:schemeClr val="tx1"/>
              </a:solidFill>
            </a:endParaRPr>
          </a:p>
        </p:txBody>
      </p:sp>
      <p:sp>
        <p:nvSpPr>
          <p:cNvPr id="42" name="Rectangle 41">
            <a:extLst>
              <a:ext uri="{FF2B5EF4-FFF2-40B4-BE49-F238E27FC236}">
                <a16:creationId xmlns:a16="http://schemas.microsoft.com/office/drawing/2014/main" id="{BEA87D1C-3354-C71F-4209-88A88AD7C857}"/>
              </a:ext>
            </a:extLst>
          </p:cNvPr>
          <p:cNvSpPr/>
          <p:nvPr/>
        </p:nvSpPr>
        <p:spPr>
          <a:xfrm>
            <a:off x="2045322" y="4568948"/>
            <a:ext cx="902387" cy="482999"/>
          </a:xfrm>
          <a:prstGeom prst="rect">
            <a:avLst/>
          </a:prstGeom>
          <a:solidFill>
            <a:schemeClr val="bg1"/>
          </a:solidFill>
          <a:ln w="19050">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lIns="72000" tIns="72000" rIns="72000" bIns="72000" rtlCol="0" anchor="ctr">
            <a:noAutofit/>
          </a:bodyPr>
          <a:lstStyle/>
          <a:p>
            <a:pPr algn="ctr"/>
            <a:r>
              <a:rPr lang="en-GB" sz="1400" dirty="0">
                <a:solidFill>
                  <a:schemeClr val="tx1"/>
                </a:solidFill>
              </a:rPr>
              <a:t>Mountain Biking</a:t>
            </a:r>
            <a:endParaRPr lang="en-GB" dirty="0">
              <a:solidFill>
                <a:schemeClr val="tx1"/>
              </a:solidFill>
            </a:endParaRPr>
          </a:p>
        </p:txBody>
      </p:sp>
      <p:sp>
        <p:nvSpPr>
          <p:cNvPr id="43" name="Rectangle 42">
            <a:extLst>
              <a:ext uri="{FF2B5EF4-FFF2-40B4-BE49-F238E27FC236}">
                <a16:creationId xmlns:a16="http://schemas.microsoft.com/office/drawing/2014/main" id="{B14E81D0-D0FA-F122-E8E4-1C105E129345}"/>
              </a:ext>
            </a:extLst>
          </p:cNvPr>
          <p:cNvSpPr/>
          <p:nvPr/>
        </p:nvSpPr>
        <p:spPr>
          <a:xfrm>
            <a:off x="2985255" y="4553790"/>
            <a:ext cx="1086418" cy="491013"/>
          </a:xfrm>
          <a:prstGeom prst="rect">
            <a:avLst/>
          </a:prstGeom>
          <a:solidFill>
            <a:schemeClr val="bg1"/>
          </a:solidFill>
          <a:ln w="19050">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lIns="72000" tIns="72000" rIns="72000" bIns="72000" rtlCol="0" anchor="ctr">
            <a:noAutofit/>
          </a:bodyPr>
          <a:lstStyle/>
          <a:p>
            <a:pPr algn="ctr"/>
            <a:r>
              <a:rPr lang="en-GB" sz="1400" dirty="0">
                <a:solidFill>
                  <a:schemeClr val="tx1"/>
                </a:solidFill>
              </a:rPr>
              <a:t>Rhythmic Gymnastics</a:t>
            </a:r>
            <a:endParaRPr lang="en-GB" dirty="0">
              <a:solidFill>
                <a:schemeClr val="tx1"/>
              </a:solidFill>
            </a:endParaRPr>
          </a:p>
        </p:txBody>
      </p:sp>
      <p:sp>
        <p:nvSpPr>
          <p:cNvPr id="44" name="Rectangle 43">
            <a:extLst>
              <a:ext uri="{FF2B5EF4-FFF2-40B4-BE49-F238E27FC236}">
                <a16:creationId xmlns:a16="http://schemas.microsoft.com/office/drawing/2014/main" id="{B2181833-1A2A-3FE7-D26A-1219B3AD5EEA}"/>
              </a:ext>
            </a:extLst>
          </p:cNvPr>
          <p:cNvSpPr/>
          <p:nvPr/>
        </p:nvSpPr>
        <p:spPr>
          <a:xfrm>
            <a:off x="4104136" y="4557797"/>
            <a:ext cx="754688" cy="482999"/>
          </a:xfrm>
          <a:prstGeom prst="rect">
            <a:avLst/>
          </a:prstGeom>
          <a:solidFill>
            <a:schemeClr val="bg1"/>
          </a:solidFill>
          <a:ln w="19050">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lIns="72000" tIns="72000" rIns="72000" bIns="72000" rtlCol="0" anchor="ctr">
            <a:noAutofit/>
          </a:bodyPr>
          <a:lstStyle/>
          <a:p>
            <a:pPr algn="ctr"/>
            <a:r>
              <a:rPr lang="en-GB" sz="1400" dirty="0">
                <a:solidFill>
                  <a:schemeClr val="tx1"/>
                </a:solidFill>
              </a:rPr>
              <a:t>Road Cycling</a:t>
            </a:r>
            <a:endParaRPr lang="en-GB" dirty="0">
              <a:solidFill>
                <a:schemeClr val="tx1"/>
              </a:solidFill>
            </a:endParaRPr>
          </a:p>
        </p:txBody>
      </p:sp>
      <p:sp>
        <p:nvSpPr>
          <p:cNvPr id="45" name="Rectangle 44">
            <a:extLst>
              <a:ext uri="{FF2B5EF4-FFF2-40B4-BE49-F238E27FC236}">
                <a16:creationId xmlns:a16="http://schemas.microsoft.com/office/drawing/2014/main" id="{B4C87E50-99CD-2336-DD0D-DF2101243862}"/>
              </a:ext>
            </a:extLst>
          </p:cNvPr>
          <p:cNvSpPr/>
          <p:nvPr/>
        </p:nvSpPr>
        <p:spPr>
          <a:xfrm>
            <a:off x="4901944" y="4553790"/>
            <a:ext cx="795890" cy="491013"/>
          </a:xfrm>
          <a:prstGeom prst="rect">
            <a:avLst/>
          </a:prstGeom>
          <a:solidFill>
            <a:schemeClr val="bg1"/>
          </a:solidFill>
          <a:ln w="19050">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lIns="72000" tIns="72000" rIns="72000" bIns="72000" rtlCol="0" anchor="ctr">
            <a:noAutofit/>
          </a:bodyPr>
          <a:lstStyle/>
          <a:p>
            <a:pPr algn="ctr"/>
            <a:r>
              <a:rPr lang="en-GB" sz="1400" dirty="0">
                <a:solidFill>
                  <a:schemeClr val="tx1"/>
                </a:solidFill>
              </a:rPr>
              <a:t>Rowing</a:t>
            </a:r>
            <a:endParaRPr lang="en-GB" dirty="0">
              <a:solidFill>
                <a:schemeClr val="tx1"/>
              </a:solidFill>
            </a:endParaRPr>
          </a:p>
        </p:txBody>
      </p:sp>
      <p:sp>
        <p:nvSpPr>
          <p:cNvPr id="46" name="Rectangle 45">
            <a:extLst>
              <a:ext uri="{FF2B5EF4-FFF2-40B4-BE49-F238E27FC236}">
                <a16:creationId xmlns:a16="http://schemas.microsoft.com/office/drawing/2014/main" id="{71723A0C-D5FD-1A31-0747-01C6793C9DA8}"/>
              </a:ext>
            </a:extLst>
          </p:cNvPr>
          <p:cNvSpPr/>
          <p:nvPr/>
        </p:nvSpPr>
        <p:spPr>
          <a:xfrm>
            <a:off x="5738427" y="4557797"/>
            <a:ext cx="640685" cy="482999"/>
          </a:xfrm>
          <a:prstGeom prst="rect">
            <a:avLst/>
          </a:prstGeom>
          <a:solidFill>
            <a:schemeClr val="bg1"/>
          </a:solidFill>
          <a:ln w="19050">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lIns="72000" tIns="72000" rIns="72000" bIns="72000" rtlCol="0" anchor="ctr">
            <a:noAutofit/>
          </a:bodyPr>
          <a:lstStyle/>
          <a:p>
            <a:pPr algn="ctr"/>
            <a:r>
              <a:rPr lang="en-GB" sz="1400" dirty="0">
                <a:solidFill>
                  <a:schemeClr val="tx1"/>
                </a:solidFill>
              </a:rPr>
              <a:t>Rugby</a:t>
            </a:r>
            <a:endParaRPr lang="en-GB" dirty="0">
              <a:solidFill>
                <a:schemeClr val="tx1"/>
              </a:solidFill>
            </a:endParaRPr>
          </a:p>
        </p:txBody>
      </p:sp>
      <p:sp>
        <p:nvSpPr>
          <p:cNvPr id="47" name="Rectangle 46">
            <a:extLst>
              <a:ext uri="{FF2B5EF4-FFF2-40B4-BE49-F238E27FC236}">
                <a16:creationId xmlns:a16="http://schemas.microsoft.com/office/drawing/2014/main" id="{4AD35347-972A-82A4-A258-360343ED96E1}"/>
              </a:ext>
            </a:extLst>
          </p:cNvPr>
          <p:cNvSpPr/>
          <p:nvPr/>
        </p:nvSpPr>
        <p:spPr>
          <a:xfrm>
            <a:off x="6433727" y="4553790"/>
            <a:ext cx="754688" cy="491013"/>
          </a:xfrm>
          <a:prstGeom prst="rect">
            <a:avLst/>
          </a:prstGeom>
          <a:solidFill>
            <a:schemeClr val="bg1"/>
          </a:solidFill>
          <a:ln w="19050">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lIns="72000" tIns="72000" rIns="72000" bIns="72000" rtlCol="0" anchor="ctr">
            <a:noAutofit/>
          </a:bodyPr>
          <a:lstStyle/>
          <a:p>
            <a:pPr algn="ctr"/>
            <a:r>
              <a:rPr lang="en-GB" sz="1400" dirty="0">
                <a:solidFill>
                  <a:schemeClr val="tx1"/>
                </a:solidFill>
              </a:rPr>
              <a:t>Sailing</a:t>
            </a:r>
            <a:endParaRPr lang="en-GB" dirty="0">
              <a:solidFill>
                <a:schemeClr val="tx1"/>
              </a:solidFill>
            </a:endParaRPr>
          </a:p>
        </p:txBody>
      </p:sp>
      <p:sp>
        <p:nvSpPr>
          <p:cNvPr id="50" name="Rectangle 49">
            <a:extLst>
              <a:ext uri="{FF2B5EF4-FFF2-40B4-BE49-F238E27FC236}">
                <a16:creationId xmlns:a16="http://schemas.microsoft.com/office/drawing/2014/main" id="{FAC43347-35D3-EE25-D427-008BE3D20B2E}"/>
              </a:ext>
            </a:extLst>
          </p:cNvPr>
          <p:cNvSpPr/>
          <p:nvPr/>
        </p:nvSpPr>
        <p:spPr>
          <a:xfrm>
            <a:off x="7237949" y="4563809"/>
            <a:ext cx="894592" cy="491013"/>
          </a:xfrm>
          <a:prstGeom prst="rect">
            <a:avLst/>
          </a:prstGeom>
          <a:solidFill>
            <a:schemeClr val="bg1"/>
          </a:solidFill>
          <a:ln w="19050">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lIns="72000" tIns="72000" rIns="72000" bIns="72000" rtlCol="0" anchor="ctr">
            <a:noAutofit/>
          </a:bodyPr>
          <a:lstStyle/>
          <a:p>
            <a:pPr algn="ctr"/>
            <a:r>
              <a:rPr lang="en-GB" sz="1400" dirty="0">
                <a:solidFill>
                  <a:schemeClr val="tx1"/>
                </a:solidFill>
              </a:rPr>
              <a:t>Shooting</a:t>
            </a:r>
            <a:endParaRPr lang="en-GB" dirty="0">
              <a:solidFill>
                <a:schemeClr val="tx1"/>
              </a:solidFill>
            </a:endParaRPr>
          </a:p>
        </p:txBody>
      </p:sp>
      <p:sp>
        <p:nvSpPr>
          <p:cNvPr id="51" name="Rectangle 50">
            <a:extLst>
              <a:ext uri="{FF2B5EF4-FFF2-40B4-BE49-F238E27FC236}">
                <a16:creationId xmlns:a16="http://schemas.microsoft.com/office/drawing/2014/main" id="{E2E3134C-7087-CAF1-8618-91B99CD8C26D}"/>
              </a:ext>
            </a:extLst>
          </p:cNvPr>
          <p:cNvSpPr/>
          <p:nvPr/>
        </p:nvSpPr>
        <p:spPr>
          <a:xfrm>
            <a:off x="998260" y="5093541"/>
            <a:ext cx="1330684" cy="482999"/>
          </a:xfrm>
          <a:prstGeom prst="rect">
            <a:avLst/>
          </a:prstGeom>
          <a:solidFill>
            <a:schemeClr val="bg1"/>
          </a:solidFill>
          <a:ln w="19050">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lIns="72000" tIns="72000" rIns="72000" bIns="72000" rtlCol="0" anchor="ctr">
            <a:noAutofit/>
          </a:bodyPr>
          <a:lstStyle/>
          <a:p>
            <a:pPr algn="ctr"/>
            <a:r>
              <a:rPr lang="en-GB" sz="1400" b="1" dirty="0">
                <a:solidFill>
                  <a:schemeClr val="tx1"/>
                </a:solidFill>
              </a:rPr>
              <a:t>Skateboarding</a:t>
            </a:r>
            <a:endParaRPr lang="en-GB" b="1" dirty="0">
              <a:solidFill>
                <a:schemeClr val="tx1"/>
              </a:solidFill>
            </a:endParaRPr>
          </a:p>
        </p:txBody>
      </p:sp>
      <p:sp>
        <p:nvSpPr>
          <p:cNvPr id="52" name="Rectangle 51">
            <a:extLst>
              <a:ext uri="{FF2B5EF4-FFF2-40B4-BE49-F238E27FC236}">
                <a16:creationId xmlns:a16="http://schemas.microsoft.com/office/drawing/2014/main" id="{C92EC971-4775-18D8-7738-E815AA841DDE}"/>
              </a:ext>
            </a:extLst>
          </p:cNvPr>
          <p:cNvSpPr/>
          <p:nvPr/>
        </p:nvSpPr>
        <p:spPr>
          <a:xfrm>
            <a:off x="7277777" y="5089534"/>
            <a:ext cx="862872" cy="491013"/>
          </a:xfrm>
          <a:prstGeom prst="rect">
            <a:avLst/>
          </a:prstGeom>
          <a:solidFill>
            <a:schemeClr val="bg1"/>
          </a:solidFill>
          <a:ln w="19050">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lIns="72000" tIns="72000" rIns="72000" bIns="72000" rtlCol="0" anchor="ctr">
            <a:noAutofit/>
          </a:bodyPr>
          <a:lstStyle/>
          <a:p>
            <a:pPr algn="ctr"/>
            <a:r>
              <a:rPr lang="en-GB" sz="1400" dirty="0">
                <a:solidFill>
                  <a:schemeClr val="tx1"/>
                </a:solidFill>
              </a:rPr>
              <a:t>Tennis</a:t>
            </a:r>
            <a:endParaRPr lang="en-GB" dirty="0">
              <a:solidFill>
                <a:schemeClr val="tx1"/>
              </a:solidFill>
            </a:endParaRPr>
          </a:p>
        </p:txBody>
      </p:sp>
      <p:sp>
        <p:nvSpPr>
          <p:cNvPr id="53" name="Rectangle 52">
            <a:extLst>
              <a:ext uri="{FF2B5EF4-FFF2-40B4-BE49-F238E27FC236}">
                <a16:creationId xmlns:a16="http://schemas.microsoft.com/office/drawing/2014/main" id="{F8B8C0B4-FE00-1750-55A0-EAFF0739DEB1}"/>
              </a:ext>
            </a:extLst>
          </p:cNvPr>
          <p:cNvSpPr/>
          <p:nvPr/>
        </p:nvSpPr>
        <p:spPr>
          <a:xfrm>
            <a:off x="2374509" y="5093541"/>
            <a:ext cx="978636" cy="482999"/>
          </a:xfrm>
          <a:prstGeom prst="rect">
            <a:avLst/>
          </a:prstGeom>
          <a:solidFill>
            <a:schemeClr val="bg1"/>
          </a:solidFill>
          <a:ln w="19050">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lIns="72000" tIns="72000" rIns="72000" bIns="72000" rtlCol="0" anchor="ctr">
            <a:noAutofit/>
          </a:bodyPr>
          <a:lstStyle/>
          <a:p>
            <a:pPr algn="ctr"/>
            <a:r>
              <a:rPr lang="en-GB" sz="1400" b="1" dirty="0">
                <a:solidFill>
                  <a:schemeClr val="tx1"/>
                </a:solidFill>
              </a:rPr>
              <a:t>Sport Climbing</a:t>
            </a:r>
            <a:endParaRPr lang="en-GB" b="1" dirty="0">
              <a:solidFill>
                <a:schemeClr val="tx1"/>
              </a:solidFill>
            </a:endParaRPr>
          </a:p>
        </p:txBody>
      </p:sp>
      <p:sp>
        <p:nvSpPr>
          <p:cNvPr id="54" name="Rectangle 53">
            <a:extLst>
              <a:ext uri="{FF2B5EF4-FFF2-40B4-BE49-F238E27FC236}">
                <a16:creationId xmlns:a16="http://schemas.microsoft.com/office/drawing/2014/main" id="{CE1C8587-34C5-46F9-01D5-89B5BEF4EC2D}"/>
              </a:ext>
            </a:extLst>
          </p:cNvPr>
          <p:cNvSpPr/>
          <p:nvPr/>
        </p:nvSpPr>
        <p:spPr>
          <a:xfrm>
            <a:off x="3398710" y="5089534"/>
            <a:ext cx="795890" cy="491013"/>
          </a:xfrm>
          <a:prstGeom prst="rect">
            <a:avLst/>
          </a:prstGeom>
          <a:solidFill>
            <a:schemeClr val="bg1"/>
          </a:solidFill>
          <a:ln w="19050">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lIns="72000" tIns="72000" rIns="72000" bIns="72000" rtlCol="0" anchor="ctr">
            <a:noAutofit/>
          </a:bodyPr>
          <a:lstStyle/>
          <a:p>
            <a:pPr algn="ctr"/>
            <a:r>
              <a:rPr lang="en-GB" sz="1400" b="1" dirty="0">
                <a:solidFill>
                  <a:schemeClr val="tx1"/>
                </a:solidFill>
              </a:rPr>
              <a:t>Surfing</a:t>
            </a:r>
            <a:endParaRPr lang="en-GB" b="1" dirty="0">
              <a:solidFill>
                <a:schemeClr val="tx1"/>
              </a:solidFill>
            </a:endParaRPr>
          </a:p>
        </p:txBody>
      </p:sp>
      <p:sp>
        <p:nvSpPr>
          <p:cNvPr id="55" name="Rectangle 54">
            <a:extLst>
              <a:ext uri="{FF2B5EF4-FFF2-40B4-BE49-F238E27FC236}">
                <a16:creationId xmlns:a16="http://schemas.microsoft.com/office/drawing/2014/main" id="{CE893D90-6128-0E3B-AA02-3B665AB3F8C9}"/>
              </a:ext>
            </a:extLst>
          </p:cNvPr>
          <p:cNvSpPr/>
          <p:nvPr/>
        </p:nvSpPr>
        <p:spPr>
          <a:xfrm>
            <a:off x="5309139" y="5093541"/>
            <a:ext cx="784282" cy="482999"/>
          </a:xfrm>
          <a:prstGeom prst="rect">
            <a:avLst/>
          </a:prstGeom>
          <a:solidFill>
            <a:schemeClr val="bg1"/>
          </a:solidFill>
          <a:ln w="19050">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lIns="72000" tIns="72000" rIns="72000" bIns="72000" rtlCol="0" anchor="ctr">
            <a:noAutofit/>
          </a:bodyPr>
          <a:lstStyle/>
          <a:p>
            <a:pPr algn="ctr"/>
            <a:r>
              <a:rPr lang="en-GB" sz="1400" dirty="0">
                <a:solidFill>
                  <a:schemeClr val="tx1"/>
                </a:solidFill>
              </a:rPr>
              <a:t>Table Tennis</a:t>
            </a:r>
            <a:endParaRPr lang="en-GB" dirty="0">
              <a:solidFill>
                <a:schemeClr val="tx1"/>
              </a:solidFill>
            </a:endParaRPr>
          </a:p>
        </p:txBody>
      </p:sp>
      <p:sp>
        <p:nvSpPr>
          <p:cNvPr id="56" name="Rectangle 55">
            <a:extLst>
              <a:ext uri="{FF2B5EF4-FFF2-40B4-BE49-F238E27FC236}">
                <a16:creationId xmlns:a16="http://schemas.microsoft.com/office/drawing/2014/main" id="{97DC55FA-087A-605C-DD32-E5A1FFF82257}"/>
              </a:ext>
            </a:extLst>
          </p:cNvPr>
          <p:cNvSpPr/>
          <p:nvPr/>
        </p:nvSpPr>
        <p:spPr>
          <a:xfrm>
            <a:off x="6138986" y="5089534"/>
            <a:ext cx="1093226" cy="491013"/>
          </a:xfrm>
          <a:prstGeom prst="rect">
            <a:avLst/>
          </a:prstGeom>
          <a:solidFill>
            <a:schemeClr val="bg1"/>
          </a:solidFill>
          <a:ln w="19050">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lIns="72000" tIns="72000" rIns="72000" bIns="72000" rtlCol="0" anchor="ctr">
            <a:noAutofit/>
          </a:bodyPr>
          <a:lstStyle/>
          <a:p>
            <a:pPr algn="ctr"/>
            <a:r>
              <a:rPr lang="en-GB" sz="1400" dirty="0">
                <a:solidFill>
                  <a:schemeClr val="tx1"/>
                </a:solidFill>
              </a:rPr>
              <a:t>Taekwondo</a:t>
            </a:r>
            <a:endParaRPr lang="en-GB" dirty="0">
              <a:solidFill>
                <a:schemeClr val="tx1"/>
              </a:solidFill>
            </a:endParaRPr>
          </a:p>
        </p:txBody>
      </p:sp>
      <p:sp>
        <p:nvSpPr>
          <p:cNvPr id="58" name="Rectangle 57">
            <a:extLst>
              <a:ext uri="{FF2B5EF4-FFF2-40B4-BE49-F238E27FC236}">
                <a16:creationId xmlns:a16="http://schemas.microsoft.com/office/drawing/2014/main" id="{60A62625-8515-AC69-4258-D963A99CBF2B}"/>
              </a:ext>
            </a:extLst>
          </p:cNvPr>
          <p:cNvSpPr/>
          <p:nvPr/>
        </p:nvSpPr>
        <p:spPr>
          <a:xfrm>
            <a:off x="1005230" y="5624707"/>
            <a:ext cx="858497" cy="488547"/>
          </a:xfrm>
          <a:prstGeom prst="rect">
            <a:avLst/>
          </a:prstGeom>
          <a:solidFill>
            <a:schemeClr val="bg1"/>
          </a:solidFill>
          <a:ln w="19050">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lIns="72000" tIns="72000" rIns="72000" bIns="72000" rtlCol="0" anchor="ctr">
            <a:noAutofit/>
          </a:bodyPr>
          <a:lstStyle/>
          <a:p>
            <a:pPr algn="ctr"/>
            <a:r>
              <a:rPr lang="en-GB" sz="1400" dirty="0">
                <a:solidFill>
                  <a:schemeClr val="tx1"/>
                </a:solidFill>
              </a:rPr>
              <a:t>Track Cycling</a:t>
            </a:r>
            <a:endParaRPr lang="en-GB" dirty="0">
              <a:solidFill>
                <a:schemeClr val="tx1"/>
              </a:solidFill>
            </a:endParaRPr>
          </a:p>
        </p:txBody>
      </p:sp>
      <p:sp>
        <p:nvSpPr>
          <p:cNvPr id="59" name="Rectangle 58">
            <a:extLst>
              <a:ext uri="{FF2B5EF4-FFF2-40B4-BE49-F238E27FC236}">
                <a16:creationId xmlns:a16="http://schemas.microsoft.com/office/drawing/2014/main" id="{45705485-35CB-6E58-90E0-42294F7D3A0C}"/>
              </a:ext>
            </a:extLst>
          </p:cNvPr>
          <p:cNvSpPr/>
          <p:nvPr/>
        </p:nvSpPr>
        <p:spPr>
          <a:xfrm>
            <a:off x="1917274" y="5619371"/>
            <a:ext cx="1107776" cy="485592"/>
          </a:xfrm>
          <a:prstGeom prst="rect">
            <a:avLst/>
          </a:prstGeom>
          <a:solidFill>
            <a:schemeClr val="bg1"/>
          </a:solidFill>
          <a:ln w="19050">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lIns="72000" tIns="72000" rIns="72000" bIns="72000" rtlCol="0" anchor="ctr">
            <a:noAutofit/>
          </a:bodyPr>
          <a:lstStyle/>
          <a:p>
            <a:pPr algn="ctr"/>
            <a:r>
              <a:rPr lang="en-GB" sz="1400" dirty="0">
                <a:solidFill>
                  <a:schemeClr val="tx1"/>
                </a:solidFill>
              </a:rPr>
              <a:t>Trampoline</a:t>
            </a:r>
            <a:endParaRPr lang="en-GB" dirty="0">
              <a:solidFill>
                <a:schemeClr val="tx1"/>
              </a:solidFill>
            </a:endParaRPr>
          </a:p>
        </p:txBody>
      </p:sp>
      <p:sp>
        <p:nvSpPr>
          <p:cNvPr id="60" name="Rectangle 59">
            <a:extLst>
              <a:ext uri="{FF2B5EF4-FFF2-40B4-BE49-F238E27FC236}">
                <a16:creationId xmlns:a16="http://schemas.microsoft.com/office/drawing/2014/main" id="{AC79F349-7803-D714-A5CC-A8ADD62ABBD8}"/>
              </a:ext>
            </a:extLst>
          </p:cNvPr>
          <p:cNvSpPr/>
          <p:nvPr/>
        </p:nvSpPr>
        <p:spPr>
          <a:xfrm>
            <a:off x="3081579" y="5619371"/>
            <a:ext cx="874844" cy="485592"/>
          </a:xfrm>
          <a:prstGeom prst="rect">
            <a:avLst/>
          </a:prstGeom>
          <a:solidFill>
            <a:schemeClr val="bg1"/>
          </a:solidFill>
          <a:ln w="19050">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lIns="72000" tIns="72000" rIns="72000" bIns="72000" rtlCol="0" anchor="ctr">
            <a:noAutofit/>
          </a:bodyPr>
          <a:lstStyle/>
          <a:p>
            <a:pPr algn="ctr"/>
            <a:r>
              <a:rPr lang="en-GB" sz="1400" dirty="0">
                <a:solidFill>
                  <a:schemeClr val="tx1"/>
                </a:solidFill>
              </a:rPr>
              <a:t>Triathlon</a:t>
            </a:r>
            <a:endParaRPr lang="en-GB" dirty="0">
              <a:solidFill>
                <a:schemeClr val="tx1"/>
              </a:solidFill>
            </a:endParaRPr>
          </a:p>
        </p:txBody>
      </p:sp>
      <p:sp>
        <p:nvSpPr>
          <p:cNvPr id="61" name="Rectangle 60">
            <a:extLst>
              <a:ext uri="{FF2B5EF4-FFF2-40B4-BE49-F238E27FC236}">
                <a16:creationId xmlns:a16="http://schemas.microsoft.com/office/drawing/2014/main" id="{896D26D7-3216-8C93-69B1-0A58AC09EC29}"/>
              </a:ext>
            </a:extLst>
          </p:cNvPr>
          <p:cNvSpPr/>
          <p:nvPr/>
        </p:nvSpPr>
        <p:spPr>
          <a:xfrm>
            <a:off x="4000208" y="5619371"/>
            <a:ext cx="1018662" cy="485592"/>
          </a:xfrm>
          <a:prstGeom prst="rect">
            <a:avLst/>
          </a:prstGeom>
          <a:solidFill>
            <a:schemeClr val="bg1"/>
          </a:solidFill>
          <a:ln w="19050">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lIns="72000" tIns="72000" rIns="72000" bIns="72000" rtlCol="0" anchor="ctr">
            <a:noAutofit/>
          </a:bodyPr>
          <a:lstStyle/>
          <a:p>
            <a:pPr algn="ctr"/>
            <a:r>
              <a:rPr lang="en-GB" sz="1400" dirty="0">
                <a:solidFill>
                  <a:schemeClr val="tx1"/>
                </a:solidFill>
              </a:rPr>
              <a:t>Volleyball</a:t>
            </a:r>
            <a:endParaRPr lang="en-GB" dirty="0">
              <a:solidFill>
                <a:schemeClr val="tx1"/>
              </a:solidFill>
            </a:endParaRPr>
          </a:p>
        </p:txBody>
      </p:sp>
      <p:sp>
        <p:nvSpPr>
          <p:cNvPr id="62" name="Rectangle 61">
            <a:extLst>
              <a:ext uri="{FF2B5EF4-FFF2-40B4-BE49-F238E27FC236}">
                <a16:creationId xmlns:a16="http://schemas.microsoft.com/office/drawing/2014/main" id="{FEF60217-E5EE-5929-C8BB-F7A8688294E2}"/>
              </a:ext>
            </a:extLst>
          </p:cNvPr>
          <p:cNvSpPr/>
          <p:nvPr/>
        </p:nvSpPr>
        <p:spPr>
          <a:xfrm>
            <a:off x="5074079" y="5619371"/>
            <a:ext cx="851016" cy="485592"/>
          </a:xfrm>
          <a:prstGeom prst="rect">
            <a:avLst/>
          </a:prstGeom>
          <a:solidFill>
            <a:schemeClr val="bg1"/>
          </a:solidFill>
          <a:ln w="19050">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lIns="72000" tIns="72000" rIns="72000" bIns="72000" rtlCol="0" anchor="ctr">
            <a:noAutofit/>
          </a:bodyPr>
          <a:lstStyle/>
          <a:p>
            <a:pPr algn="ctr"/>
            <a:r>
              <a:rPr lang="en-GB" sz="1400" dirty="0">
                <a:solidFill>
                  <a:schemeClr val="tx1"/>
                </a:solidFill>
              </a:rPr>
              <a:t>Water Polo</a:t>
            </a:r>
            <a:endParaRPr lang="en-GB" dirty="0">
              <a:solidFill>
                <a:schemeClr val="tx1"/>
              </a:solidFill>
            </a:endParaRPr>
          </a:p>
        </p:txBody>
      </p:sp>
      <p:sp>
        <p:nvSpPr>
          <p:cNvPr id="63" name="Rectangle 62">
            <a:extLst>
              <a:ext uri="{FF2B5EF4-FFF2-40B4-BE49-F238E27FC236}">
                <a16:creationId xmlns:a16="http://schemas.microsoft.com/office/drawing/2014/main" id="{022C7181-E8CA-537A-858E-45D6DE5C57CB}"/>
              </a:ext>
            </a:extLst>
          </p:cNvPr>
          <p:cNvSpPr/>
          <p:nvPr/>
        </p:nvSpPr>
        <p:spPr>
          <a:xfrm>
            <a:off x="5954995" y="5619371"/>
            <a:ext cx="1194755" cy="485592"/>
          </a:xfrm>
          <a:prstGeom prst="rect">
            <a:avLst/>
          </a:prstGeom>
          <a:solidFill>
            <a:schemeClr val="bg1"/>
          </a:solidFill>
          <a:ln w="19050">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lIns="72000" tIns="72000" rIns="72000" bIns="72000" rtlCol="0" anchor="ctr">
            <a:noAutofit/>
          </a:bodyPr>
          <a:lstStyle/>
          <a:p>
            <a:pPr algn="ctr"/>
            <a:r>
              <a:rPr lang="en-GB" sz="1400" dirty="0">
                <a:solidFill>
                  <a:schemeClr val="tx1"/>
                </a:solidFill>
              </a:rPr>
              <a:t>Weightlifting</a:t>
            </a:r>
            <a:endParaRPr lang="en-GB" dirty="0">
              <a:solidFill>
                <a:schemeClr val="tx1"/>
              </a:solidFill>
            </a:endParaRPr>
          </a:p>
        </p:txBody>
      </p:sp>
      <p:sp>
        <p:nvSpPr>
          <p:cNvPr id="128" name="Rectangle 127">
            <a:extLst>
              <a:ext uri="{FF2B5EF4-FFF2-40B4-BE49-F238E27FC236}">
                <a16:creationId xmlns:a16="http://schemas.microsoft.com/office/drawing/2014/main" id="{6AC2A343-7036-861F-E333-5AD0F898C673}"/>
              </a:ext>
            </a:extLst>
          </p:cNvPr>
          <p:cNvSpPr/>
          <p:nvPr/>
        </p:nvSpPr>
        <p:spPr>
          <a:xfrm>
            <a:off x="7198146" y="5619371"/>
            <a:ext cx="945824" cy="485592"/>
          </a:xfrm>
          <a:prstGeom prst="rect">
            <a:avLst/>
          </a:prstGeom>
          <a:solidFill>
            <a:schemeClr val="bg1"/>
          </a:solidFill>
          <a:ln w="19050">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lIns="72000" tIns="72000" rIns="72000" bIns="72000" rtlCol="0" anchor="ctr">
            <a:noAutofit/>
          </a:bodyPr>
          <a:lstStyle/>
          <a:p>
            <a:pPr algn="ctr"/>
            <a:r>
              <a:rPr lang="en-GB" sz="1400" dirty="0">
                <a:solidFill>
                  <a:schemeClr val="tx1"/>
                </a:solidFill>
              </a:rPr>
              <a:t>Wrestling</a:t>
            </a:r>
          </a:p>
        </p:txBody>
      </p:sp>
      <p:sp>
        <p:nvSpPr>
          <p:cNvPr id="149" name="1"/>
          <p:cNvSpPr/>
          <p:nvPr/>
        </p:nvSpPr>
        <p:spPr>
          <a:xfrm>
            <a:off x="5031374" y="3508749"/>
            <a:ext cx="905565" cy="462868"/>
          </a:xfrm>
          <a:prstGeom prst="rect">
            <a:avLst/>
          </a:prstGeom>
          <a:solidFill>
            <a:srgbClr val="FFFFFF">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900" dirty="0"/>
          </a:p>
        </p:txBody>
      </p:sp>
      <p:sp>
        <p:nvSpPr>
          <p:cNvPr id="151" name="2"/>
          <p:cNvSpPr/>
          <p:nvPr/>
        </p:nvSpPr>
        <p:spPr>
          <a:xfrm>
            <a:off x="2386051" y="5116541"/>
            <a:ext cx="978636" cy="485041"/>
          </a:xfrm>
          <a:prstGeom prst="rect">
            <a:avLst/>
          </a:prstGeom>
          <a:solidFill>
            <a:srgbClr val="FFFFFF">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900" dirty="0"/>
          </a:p>
        </p:txBody>
      </p:sp>
      <p:sp>
        <p:nvSpPr>
          <p:cNvPr id="158" name="3"/>
          <p:cNvSpPr/>
          <p:nvPr/>
        </p:nvSpPr>
        <p:spPr>
          <a:xfrm>
            <a:off x="3403140" y="5091474"/>
            <a:ext cx="790917" cy="478810"/>
          </a:xfrm>
          <a:prstGeom prst="rect">
            <a:avLst/>
          </a:prstGeom>
          <a:solidFill>
            <a:srgbClr val="FFFFFF">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900" dirty="0"/>
          </a:p>
        </p:txBody>
      </p:sp>
      <p:sp>
        <p:nvSpPr>
          <p:cNvPr id="27" name="4"/>
          <p:cNvSpPr/>
          <p:nvPr/>
        </p:nvSpPr>
        <p:spPr>
          <a:xfrm>
            <a:off x="988151" y="5105656"/>
            <a:ext cx="1355614" cy="467912"/>
          </a:xfrm>
          <a:prstGeom prst="rect">
            <a:avLst/>
          </a:prstGeom>
          <a:solidFill>
            <a:srgbClr val="FFFFFF">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900" dirty="0"/>
          </a:p>
        </p:txBody>
      </p:sp>
      <p:grpSp>
        <p:nvGrpSpPr>
          <p:cNvPr id="8" name="Group 7" hidden="1"/>
          <p:cNvGrpSpPr/>
          <p:nvPr/>
        </p:nvGrpSpPr>
        <p:grpSpPr>
          <a:xfrm>
            <a:off x="1142364" y="2317854"/>
            <a:ext cx="6933507" cy="3402009"/>
            <a:chOff x="1092749" y="1734194"/>
            <a:chExt cx="6933507" cy="3402009"/>
          </a:xfrm>
        </p:grpSpPr>
        <p:grpSp>
          <p:nvGrpSpPr>
            <p:cNvPr id="146" name="Group 1"/>
            <p:cNvGrpSpPr/>
            <p:nvPr/>
          </p:nvGrpSpPr>
          <p:grpSpPr>
            <a:xfrm>
              <a:off x="1092749" y="1734194"/>
              <a:ext cx="6933507" cy="3402009"/>
              <a:chOff x="3600126" y="2528219"/>
              <a:chExt cx="6933507" cy="3402009"/>
            </a:xfrm>
          </p:grpSpPr>
          <p:sp>
            <p:nvSpPr>
              <p:cNvPr id="147" name="Rounded Rectangle 146"/>
              <p:cNvSpPr/>
              <p:nvPr/>
            </p:nvSpPr>
            <p:spPr>
              <a:xfrm>
                <a:off x="3600126" y="2528219"/>
                <a:ext cx="6933507" cy="3402009"/>
              </a:xfrm>
              <a:prstGeom prst="roundRect">
                <a:avLst>
                  <a:gd name="adj" fmla="val 5170"/>
                </a:avLst>
              </a:prstGeom>
              <a:solidFill>
                <a:schemeClr val="bg1"/>
              </a:solidFill>
              <a:ln w="28575">
                <a:solidFill>
                  <a:srgbClr val="4B6DA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8" name="Rectangle 147"/>
              <p:cNvSpPr/>
              <p:nvPr/>
            </p:nvSpPr>
            <p:spPr>
              <a:xfrm>
                <a:off x="3741214" y="2660569"/>
                <a:ext cx="4827431" cy="3139321"/>
              </a:xfrm>
              <a:prstGeom prst="rect">
                <a:avLst/>
              </a:prstGeom>
            </p:spPr>
            <p:txBody>
              <a:bodyPr wrap="square">
                <a:spAutoFit/>
              </a:bodyPr>
              <a:lstStyle/>
              <a:p>
                <a:r>
                  <a:rPr lang="en-GB" b="1" dirty="0"/>
                  <a:t>Breaking </a:t>
                </a:r>
              </a:p>
              <a:p>
                <a:r>
                  <a:rPr lang="en-GB" dirty="0"/>
                  <a:t>A style of dance that originated in the United States in the 1970s. Breaking was selected as one of the four new sports to compete at the Paris Summer Games following its success </a:t>
                </a:r>
                <a:br>
                  <a:rPr lang="en-GB" dirty="0"/>
                </a:br>
                <a:r>
                  <a:rPr lang="en-GB" dirty="0"/>
                  <a:t>at the 2018 Youth Summer Games. </a:t>
                </a:r>
                <a:br>
                  <a:rPr lang="en-GB" dirty="0"/>
                </a:br>
                <a:endParaRPr lang="en-GB" dirty="0"/>
              </a:p>
              <a:p>
                <a:r>
                  <a:rPr lang="en-GB" b="1" dirty="0"/>
                  <a:t>How will it work?</a:t>
                </a:r>
              </a:p>
              <a:p>
                <a:r>
                  <a:rPr lang="en-GB" dirty="0"/>
                  <a:t>There will be men’s and a women’s events where athletes compete against each other in solo dance battles.</a:t>
                </a:r>
              </a:p>
            </p:txBody>
          </p:sp>
        </p:gr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803643" y="2247247"/>
              <a:ext cx="2189041" cy="2823787"/>
            </a:xfrm>
            <a:prstGeom prst="rect">
              <a:avLst/>
            </a:prstGeom>
          </p:spPr>
        </p:pic>
      </p:grpSp>
      <p:sp>
        <p:nvSpPr>
          <p:cNvPr id="150" name="Oval 149" hidden="1"/>
          <p:cNvSpPr/>
          <p:nvPr/>
        </p:nvSpPr>
        <p:spPr>
          <a:xfrm>
            <a:off x="952600" y="2208149"/>
            <a:ext cx="398313" cy="398313"/>
          </a:xfrm>
          <a:prstGeom prst="ellipse">
            <a:avLst/>
          </a:prstGeom>
          <a:solidFill>
            <a:srgbClr val="4B6DAD"/>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bIns="72000" rtlCol="0" anchor="ctr"/>
          <a:lstStyle/>
          <a:p>
            <a:pPr algn="ctr"/>
            <a:r>
              <a:rPr lang="en-GB" sz="2400" b="1" dirty="0"/>
              <a:t>x</a:t>
            </a:r>
          </a:p>
        </p:txBody>
      </p:sp>
      <p:grpSp>
        <p:nvGrpSpPr>
          <p:cNvPr id="11" name="Group 10" hidden="1"/>
          <p:cNvGrpSpPr/>
          <p:nvPr/>
        </p:nvGrpSpPr>
        <p:grpSpPr>
          <a:xfrm>
            <a:off x="1116231" y="2426496"/>
            <a:ext cx="6941804" cy="3402009"/>
            <a:chOff x="1108792" y="2309885"/>
            <a:chExt cx="6941804" cy="3402009"/>
          </a:xfrm>
        </p:grpSpPr>
        <p:grpSp>
          <p:nvGrpSpPr>
            <p:cNvPr id="153" name="Group 1"/>
            <p:cNvGrpSpPr/>
            <p:nvPr/>
          </p:nvGrpSpPr>
          <p:grpSpPr>
            <a:xfrm>
              <a:off x="1108792" y="2309885"/>
              <a:ext cx="6933507" cy="3402009"/>
              <a:chOff x="3600126" y="2528219"/>
              <a:chExt cx="6933507" cy="3402009"/>
            </a:xfrm>
          </p:grpSpPr>
          <p:sp>
            <p:nvSpPr>
              <p:cNvPr id="155" name="Rounded Rectangle 154"/>
              <p:cNvSpPr/>
              <p:nvPr/>
            </p:nvSpPr>
            <p:spPr>
              <a:xfrm>
                <a:off x="3600126" y="2528219"/>
                <a:ext cx="6933507" cy="3402009"/>
              </a:xfrm>
              <a:prstGeom prst="roundRect">
                <a:avLst>
                  <a:gd name="adj" fmla="val 5170"/>
                </a:avLst>
              </a:prstGeom>
              <a:solidFill>
                <a:schemeClr val="bg1"/>
              </a:solidFill>
              <a:ln w="28575">
                <a:solidFill>
                  <a:srgbClr val="4B6DA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6" name="Rectangle 155"/>
              <p:cNvSpPr/>
              <p:nvPr/>
            </p:nvSpPr>
            <p:spPr>
              <a:xfrm>
                <a:off x="3741214" y="2660569"/>
                <a:ext cx="6473882" cy="3139321"/>
              </a:xfrm>
              <a:prstGeom prst="rect">
                <a:avLst/>
              </a:prstGeom>
            </p:spPr>
            <p:txBody>
              <a:bodyPr wrap="square">
                <a:spAutoFit/>
              </a:bodyPr>
              <a:lstStyle/>
              <a:p>
                <a:r>
                  <a:rPr lang="en-GB" b="1" dirty="0"/>
                  <a:t>Sport Climbing </a:t>
                </a:r>
              </a:p>
              <a:p>
                <a:r>
                  <a:rPr lang="en-GB" dirty="0"/>
                  <a:t>Climbers compete in three formats: boulder, </a:t>
                </a:r>
              </a:p>
              <a:p>
                <a:r>
                  <a:rPr lang="en-GB" dirty="0"/>
                  <a:t>speed and lead. </a:t>
                </a:r>
                <a:br>
                  <a:rPr lang="en-GB" dirty="0"/>
                </a:br>
                <a:endParaRPr lang="en-GB" dirty="0"/>
              </a:p>
              <a:p>
                <a:r>
                  <a:rPr lang="en-GB" b="1" dirty="0"/>
                  <a:t>How will it work?</a:t>
                </a:r>
              </a:p>
              <a:p>
                <a:r>
                  <a:rPr lang="en-GB" dirty="0"/>
                  <a:t>Lead - athletes climb as high as possible on a wall over 15m in height. </a:t>
                </a:r>
              </a:p>
              <a:p>
                <a:r>
                  <a:rPr lang="en-GB" dirty="0"/>
                  <a:t>Boulder - athletes climb a wall roughly 4.5m in height and without ropes.</a:t>
                </a:r>
              </a:p>
              <a:p>
                <a:r>
                  <a:rPr lang="en-GB" dirty="0"/>
                  <a:t>Speed - athletes race against the clock to scale a 15m high and inclined wall.</a:t>
                </a:r>
              </a:p>
            </p:txBody>
          </p:sp>
        </p:grpSp>
        <p:pic>
          <p:nvPicPr>
            <p:cNvPr id="9" name="Picture 8"/>
            <p:cNvPicPr>
              <a:picLocks noChangeAspect="1"/>
            </p:cNvPicPr>
            <p:nvPr/>
          </p:nvPicPr>
          <p:blipFill rotWithShape="1">
            <a:blip r:embed="rId4" cstate="print">
              <a:extLst>
                <a:ext uri="{28A0092B-C50C-407E-A947-70E740481C1C}">
                  <a14:useLocalDpi xmlns:a14="http://schemas.microsoft.com/office/drawing/2010/main" val="0"/>
                </a:ext>
              </a:extLst>
            </a:blip>
            <a:srcRect l="-10316" r="1" b="7057"/>
            <a:stretch/>
          </p:blipFill>
          <p:spPr>
            <a:xfrm>
              <a:off x="5622588" y="2327835"/>
              <a:ext cx="2428008" cy="1446497"/>
            </a:xfrm>
            <a:prstGeom prst="roundRect">
              <a:avLst/>
            </a:prstGeom>
          </p:spPr>
        </p:pic>
      </p:grpSp>
      <p:sp>
        <p:nvSpPr>
          <p:cNvPr id="157" name="Oval 156" hidden="1"/>
          <p:cNvSpPr/>
          <p:nvPr/>
        </p:nvSpPr>
        <p:spPr>
          <a:xfrm>
            <a:off x="926467" y="2316791"/>
            <a:ext cx="398313" cy="398313"/>
          </a:xfrm>
          <a:prstGeom prst="ellipse">
            <a:avLst/>
          </a:prstGeom>
          <a:solidFill>
            <a:srgbClr val="4B6DAD"/>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bIns="72000" rtlCol="0" anchor="ctr"/>
          <a:lstStyle/>
          <a:p>
            <a:pPr algn="ctr"/>
            <a:r>
              <a:rPr lang="en-GB" sz="2400" b="1" dirty="0"/>
              <a:t>x</a:t>
            </a:r>
          </a:p>
        </p:txBody>
      </p:sp>
      <p:grpSp>
        <p:nvGrpSpPr>
          <p:cNvPr id="159" name="Group 158" hidden="1"/>
          <p:cNvGrpSpPr/>
          <p:nvPr/>
        </p:nvGrpSpPr>
        <p:grpSpPr>
          <a:xfrm>
            <a:off x="1268631" y="2578896"/>
            <a:ext cx="6933507" cy="3402009"/>
            <a:chOff x="1108792" y="2309885"/>
            <a:chExt cx="6933507" cy="3402009"/>
          </a:xfrm>
        </p:grpSpPr>
        <p:grpSp>
          <p:nvGrpSpPr>
            <p:cNvPr id="160" name="Group 1"/>
            <p:cNvGrpSpPr/>
            <p:nvPr/>
          </p:nvGrpSpPr>
          <p:grpSpPr>
            <a:xfrm>
              <a:off x="1108792" y="2309885"/>
              <a:ext cx="6933507" cy="3402009"/>
              <a:chOff x="3600126" y="2528219"/>
              <a:chExt cx="6933507" cy="3402009"/>
            </a:xfrm>
          </p:grpSpPr>
          <p:sp>
            <p:nvSpPr>
              <p:cNvPr id="162" name="Rounded Rectangle 161"/>
              <p:cNvSpPr/>
              <p:nvPr/>
            </p:nvSpPr>
            <p:spPr>
              <a:xfrm>
                <a:off x="3600126" y="2528219"/>
                <a:ext cx="6933507" cy="3402009"/>
              </a:xfrm>
              <a:prstGeom prst="roundRect">
                <a:avLst>
                  <a:gd name="adj" fmla="val 5170"/>
                </a:avLst>
              </a:prstGeom>
              <a:solidFill>
                <a:schemeClr val="bg1"/>
              </a:solidFill>
              <a:ln w="28575">
                <a:solidFill>
                  <a:srgbClr val="4B6DA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3" name="Rectangle 162"/>
              <p:cNvSpPr/>
              <p:nvPr/>
            </p:nvSpPr>
            <p:spPr>
              <a:xfrm>
                <a:off x="3741214" y="2660569"/>
                <a:ext cx="6473882" cy="2862322"/>
              </a:xfrm>
              <a:prstGeom prst="rect">
                <a:avLst/>
              </a:prstGeom>
            </p:spPr>
            <p:txBody>
              <a:bodyPr wrap="square">
                <a:spAutoFit/>
              </a:bodyPr>
              <a:lstStyle/>
              <a:p>
                <a:r>
                  <a:rPr lang="en-GB" b="1" dirty="0"/>
                  <a:t>Surfing</a:t>
                </a:r>
              </a:p>
              <a:p>
                <a:r>
                  <a:rPr lang="en-GB" dirty="0"/>
                  <a:t>Athletes use special boards, called </a:t>
                </a:r>
                <a:r>
                  <a:rPr lang="en-GB" dirty="0" err="1"/>
                  <a:t>shortboards</a:t>
                </a:r>
                <a:r>
                  <a:rPr lang="en-GB" dirty="0"/>
                  <a:t>, that allow them to perform tricks on a wave. The boards are faster and allow more manoeuvrability than regular surfboards. </a:t>
                </a:r>
                <a:br>
                  <a:rPr lang="en-GB" dirty="0"/>
                </a:br>
                <a:endParaRPr lang="en-GB" dirty="0"/>
              </a:p>
              <a:p>
                <a:r>
                  <a:rPr lang="en-GB" b="1" dirty="0"/>
                  <a:t>How will it work?</a:t>
                </a:r>
              </a:p>
              <a:p>
                <a:r>
                  <a:rPr lang="en-GB" dirty="0"/>
                  <a:t>Surfers are judged on their speed, power </a:t>
                </a:r>
                <a:br>
                  <a:rPr lang="en-GB" dirty="0"/>
                </a:br>
                <a:r>
                  <a:rPr lang="en-GB" dirty="0"/>
                  <a:t>and flow during their surfing set. </a:t>
                </a:r>
              </a:p>
              <a:p>
                <a:br>
                  <a:rPr lang="en-GB" dirty="0"/>
                </a:br>
                <a:endParaRPr lang="en-GB" dirty="0"/>
              </a:p>
            </p:txBody>
          </p:sp>
        </p:grpSp>
        <p:pic>
          <p:nvPicPr>
            <p:cNvPr id="161" name="Picture 16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993321" y="3621932"/>
              <a:ext cx="2843031" cy="2087645"/>
            </a:xfrm>
            <a:prstGeom prst="roundRect">
              <a:avLst/>
            </a:prstGeom>
          </p:spPr>
        </p:pic>
      </p:grpSp>
      <p:sp>
        <p:nvSpPr>
          <p:cNvPr id="164" name="Oval 163" hidden="1"/>
          <p:cNvSpPr/>
          <p:nvPr/>
        </p:nvSpPr>
        <p:spPr>
          <a:xfrm>
            <a:off x="1078867" y="2469191"/>
            <a:ext cx="398313" cy="398313"/>
          </a:xfrm>
          <a:prstGeom prst="ellipse">
            <a:avLst/>
          </a:prstGeom>
          <a:solidFill>
            <a:srgbClr val="4B6DAD"/>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bIns="72000" rtlCol="0" anchor="ctr"/>
          <a:lstStyle/>
          <a:p>
            <a:pPr algn="ctr"/>
            <a:r>
              <a:rPr lang="en-GB" sz="2400" b="1" dirty="0"/>
              <a:t>x</a:t>
            </a:r>
          </a:p>
        </p:txBody>
      </p:sp>
      <p:grpSp>
        <p:nvGrpSpPr>
          <p:cNvPr id="28" name="Group 27" hidden="1"/>
          <p:cNvGrpSpPr/>
          <p:nvPr/>
        </p:nvGrpSpPr>
        <p:grpSpPr>
          <a:xfrm>
            <a:off x="1124528" y="2586722"/>
            <a:ext cx="6933507" cy="3825669"/>
            <a:chOff x="1108792" y="2309885"/>
            <a:chExt cx="6933507" cy="3825669"/>
          </a:xfrm>
        </p:grpSpPr>
        <p:grpSp>
          <p:nvGrpSpPr>
            <p:cNvPr id="29" name="Group 1"/>
            <p:cNvGrpSpPr/>
            <p:nvPr/>
          </p:nvGrpSpPr>
          <p:grpSpPr>
            <a:xfrm>
              <a:off x="1108792" y="2309885"/>
              <a:ext cx="6933507" cy="3825669"/>
              <a:chOff x="3600126" y="2528219"/>
              <a:chExt cx="6933507" cy="3825669"/>
            </a:xfrm>
          </p:grpSpPr>
          <p:sp>
            <p:nvSpPr>
              <p:cNvPr id="31" name="Rounded Rectangle 30"/>
              <p:cNvSpPr/>
              <p:nvPr/>
            </p:nvSpPr>
            <p:spPr>
              <a:xfrm>
                <a:off x="3600126" y="2528219"/>
                <a:ext cx="6933507" cy="3402009"/>
              </a:xfrm>
              <a:prstGeom prst="roundRect">
                <a:avLst>
                  <a:gd name="adj" fmla="val 5170"/>
                </a:avLst>
              </a:prstGeom>
              <a:solidFill>
                <a:schemeClr val="bg1"/>
              </a:solidFill>
              <a:ln w="28575">
                <a:solidFill>
                  <a:srgbClr val="4B6DA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2" name="Rectangle 31"/>
              <p:cNvSpPr/>
              <p:nvPr/>
            </p:nvSpPr>
            <p:spPr>
              <a:xfrm>
                <a:off x="3741214" y="2660569"/>
                <a:ext cx="6473882" cy="3693319"/>
              </a:xfrm>
              <a:prstGeom prst="rect">
                <a:avLst/>
              </a:prstGeom>
            </p:spPr>
            <p:txBody>
              <a:bodyPr wrap="square">
                <a:spAutoFit/>
              </a:bodyPr>
              <a:lstStyle/>
              <a:p>
                <a:r>
                  <a:rPr lang="en-GB" b="1" dirty="0"/>
                  <a:t>Skateboarding</a:t>
                </a:r>
              </a:p>
              <a:p>
                <a:r>
                  <a:rPr lang="en-GB" dirty="0"/>
                  <a:t>Skateboarders compete in two disciplines: park and street</a:t>
                </a:r>
                <a:br>
                  <a:rPr lang="en-GB" dirty="0"/>
                </a:br>
                <a:endParaRPr lang="en-GB" dirty="0"/>
              </a:p>
              <a:p>
                <a:r>
                  <a:rPr lang="en-GB" b="1" dirty="0"/>
                  <a:t>How will it work?</a:t>
                </a:r>
              </a:p>
              <a:p>
                <a:r>
                  <a:rPr lang="en-GB" dirty="0"/>
                  <a:t>Park takes place on a bowl shaped arena with </a:t>
                </a:r>
                <a:br>
                  <a:rPr lang="en-GB" dirty="0"/>
                </a:br>
                <a:r>
                  <a:rPr lang="en-GB" dirty="0"/>
                  <a:t>ramps and hills. Athletes are judged on the height, </a:t>
                </a:r>
                <a:br>
                  <a:rPr lang="en-GB" dirty="0"/>
                </a:br>
                <a:r>
                  <a:rPr lang="en-GB" dirty="0"/>
                  <a:t>complexity and speed of their tricks.</a:t>
                </a:r>
              </a:p>
              <a:p>
                <a:r>
                  <a:rPr lang="en-GB" dirty="0"/>
                  <a:t>Street takes place on a course that more closely </a:t>
                </a:r>
                <a:br>
                  <a:rPr lang="en-GB" dirty="0"/>
                </a:br>
                <a:r>
                  <a:rPr lang="en-GB" dirty="0"/>
                  <a:t>resembles a street. There are steps, rails and ramps. </a:t>
                </a:r>
                <a:br>
                  <a:rPr lang="en-GB" dirty="0"/>
                </a:br>
                <a:r>
                  <a:rPr lang="en-GB" dirty="0"/>
                  <a:t>Skaters are judged on their tricks and control </a:t>
                </a:r>
                <a:br>
                  <a:rPr lang="en-GB" dirty="0"/>
                </a:br>
                <a:r>
                  <a:rPr lang="en-GB" dirty="0"/>
                  <a:t>during two 45-second runs.  </a:t>
                </a:r>
              </a:p>
              <a:p>
                <a:br>
                  <a:rPr lang="en-GB" dirty="0"/>
                </a:br>
                <a:endParaRPr lang="en-GB" dirty="0"/>
              </a:p>
            </p:txBody>
          </p:sp>
        </p:grpSp>
        <p:pic>
          <p:nvPicPr>
            <p:cNvPr id="30" name="Picture 29"/>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212702" y="3177830"/>
              <a:ext cx="1738311" cy="2087645"/>
            </a:xfrm>
            <a:prstGeom prst="roundRect">
              <a:avLst/>
            </a:prstGeom>
          </p:spPr>
        </p:pic>
      </p:grpSp>
      <p:sp>
        <p:nvSpPr>
          <p:cNvPr id="33" name="Oval 32" hidden="1"/>
          <p:cNvSpPr/>
          <p:nvPr/>
        </p:nvSpPr>
        <p:spPr>
          <a:xfrm>
            <a:off x="934764" y="2477017"/>
            <a:ext cx="398313" cy="398313"/>
          </a:xfrm>
          <a:prstGeom prst="ellipse">
            <a:avLst/>
          </a:prstGeom>
          <a:solidFill>
            <a:srgbClr val="4B6DAD"/>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bIns="72000" rtlCol="0" anchor="ctr"/>
          <a:lstStyle/>
          <a:p>
            <a:pPr algn="ctr"/>
            <a:r>
              <a:rPr lang="en-GB" sz="2400" b="1" dirty="0"/>
              <a:t>x</a:t>
            </a:r>
          </a:p>
        </p:txBody>
      </p:sp>
      <p:sp>
        <p:nvSpPr>
          <p:cNvPr id="12" name="Rectangle 11">
            <a:extLst>
              <a:ext uri="{FF2B5EF4-FFF2-40B4-BE49-F238E27FC236}">
                <a16:creationId xmlns:a16="http://schemas.microsoft.com/office/drawing/2014/main" id="{D5D527CA-26CA-744E-361F-19345F542821}"/>
              </a:ext>
            </a:extLst>
          </p:cNvPr>
          <p:cNvSpPr/>
          <p:nvPr/>
        </p:nvSpPr>
        <p:spPr>
          <a:xfrm>
            <a:off x="7159136" y="2991212"/>
            <a:ext cx="995816" cy="485592"/>
          </a:xfrm>
          <a:prstGeom prst="rect">
            <a:avLst/>
          </a:prstGeom>
          <a:solidFill>
            <a:schemeClr val="bg1"/>
          </a:solidFill>
          <a:ln w="19050">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lIns="72000" tIns="72000" rIns="72000" bIns="72000" rtlCol="0" anchor="ctr">
            <a:noAutofit/>
          </a:bodyPr>
          <a:lstStyle/>
          <a:p>
            <a:pPr algn="ctr"/>
            <a:r>
              <a:rPr lang="en-GB" sz="1400" dirty="0">
                <a:solidFill>
                  <a:schemeClr val="tx1"/>
                </a:solidFill>
              </a:rPr>
              <a:t>Basketball 3 x 3</a:t>
            </a:r>
            <a:endParaRPr lang="en-GB" dirty="0">
              <a:solidFill>
                <a:schemeClr val="tx1"/>
              </a:solidFill>
            </a:endParaRPr>
          </a:p>
        </p:txBody>
      </p:sp>
      <p:sp>
        <p:nvSpPr>
          <p:cNvPr id="13" name="Rectangle 12">
            <a:extLst>
              <a:ext uri="{FF2B5EF4-FFF2-40B4-BE49-F238E27FC236}">
                <a16:creationId xmlns:a16="http://schemas.microsoft.com/office/drawing/2014/main" id="{FE0AE86F-B083-5BFC-6C2D-FC6499E6AEBA}"/>
              </a:ext>
            </a:extLst>
          </p:cNvPr>
          <p:cNvSpPr/>
          <p:nvPr/>
        </p:nvSpPr>
        <p:spPr>
          <a:xfrm>
            <a:off x="4250773" y="5089534"/>
            <a:ext cx="1001417" cy="491013"/>
          </a:xfrm>
          <a:prstGeom prst="rect">
            <a:avLst/>
          </a:prstGeom>
          <a:solidFill>
            <a:schemeClr val="bg1"/>
          </a:solidFill>
          <a:ln w="19050">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lIns="72000" tIns="72000" rIns="72000" bIns="72000" rtlCol="0" anchor="ctr">
            <a:noAutofit/>
          </a:bodyPr>
          <a:lstStyle/>
          <a:p>
            <a:pPr algn="ctr"/>
            <a:r>
              <a:rPr lang="en-GB" sz="1400" dirty="0">
                <a:solidFill>
                  <a:schemeClr val="tx1"/>
                </a:solidFill>
              </a:rPr>
              <a:t>Swimming</a:t>
            </a:r>
            <a:endParaRPr lang="en-GB" dirty="0">
              <a:solidFill>
                <a:schemeClr val="tx1"/>
              </a:solidFill>
            </a:endParaRPr>
          </a:p>
        </p:txBody>
      </p:sp>
    </p:spTree>
    <p:extLst>
      <p:ext uri="{BB962C8B-B14F-4D97-AF65-F5344CB8AC3E}">
        <p14:creationId xmlns:p14="http://schemas.microsoft.com/office/powerpoint/2010/main" val="180111689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49"/>
                    </p:tgtEl>
                  </p:cond>
                </p:stCondLst>
                <p:endSync evt="end" delay="0">
                  <p:rtn val="all"/>
                </p:endSync>
                <p:childTnLst>
                  <p:par>
                    <p:cTn id="3" fill="hold">
                      <p:stCondLst>
                        <p:cond delay="0"/>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50"/>
                                        </p:tgtEl>
                                        <p:attrNameLst>
                                          <p:attrName>style.visibility</p:attrName>
                                        </p:attrNameLst>
                                      </p:cBhvr>
                                      <p:to>
                                        <p:strVal val="visible"/>
                                      </p:to>
                                    </p:set>
                                    <p:animEffect transition="in" filter="fade">
                                      <p:cBhvr>
                                        <p:cTn id="11" dur="500"/>
                                        <p:tgtEl>
                                          <p:spTgt spid="150"/>
                                        </p:tgtEl>
                                      </p:cBhvr>
                                    </p:animEffect>
                                  </p:childTnLst>
                                </p:cTn>
                              </p:par>
                            </p:childTnLst>
                          </p:cTn>
                        </p:par>
                      </p:childTnLst>
                    </p:cTn>
                  </p:par>
                </p:childTnLst>
              </p:cTn>
              <p:nextCondLst>
                <p:cond evt="onClick" delay="0">
                  <p:tgtEl>
                    <p:spTgt spid="149"/>
                  </p:tgtEl>
                </p:cond>
              </p:nextCondLst>
            </p:seq>
            <p:seq concurrent="1" nextAc="seek">
              <p:cTn id="12" restart="whenNotActive" fill="hold" evtFilter="cancelBubble" nodeType="interactiveSeq">
                <p:stCondLst>
                  <p:cond evt="onClick" delay="0">
                    <p:tgtEl>
                      <p:spTgt spid="150"/>
                    </p:tgtEl>
                  </p:cond>
                </p:stCondLst>
                <p:endSync evt="end" delay="0">
                  <p:rtn val="all"/>
                </p:endSync>
                <p:childTnLst>
                  <p:par>
                    <p:cTn id="13" fill="hold">
                      <p:stCondLst>
                        <p:cond delay="0"/>
                      </p:stCondLst>
                      <p:childTnLst>
                        <p:par>
                          <p:cTn id="14" fill="hold">
                            <p:stCondLst>
                              <p:cond delay="0"/>
                            </p:stCondLst>
                            <p:childTnLst>
                              <p:par>
                                <p:cTn id="15" presetID="10" presetClass="exit" presetSubtype="0" fill="hold" nodeType="clickEffect">
                                  <p:stCondLst>
                                    <p:cond delay="0"/>
                                  </p:stCondLst>
                                  <p:childTnLst>
                                    <p:animEffect transition="out" filter="fade">
                                      <p:cBhvr>
                                        <p:cTn id="16" dur="500"/>
                                        <p:tgtEl>
                                          <p:spTgt spid="8"/>
                                        </p:tgtEl>
                                      </p:cBhvr>
                                    </p:animEffect>
                                    <p:set>
                                      <p:cBhvr>
                                        <p:cTn id="17" dur="1" fill="hold">
                                          <p:stCondLst>
                                            <p:cond delay="499"/>
                                          </p:stCondLst>
                                        </p:cTn>
                                        <p:tgtEl>
                                          <p:spTgt spid="8"/>
                                        </p:tgtEl>
                                        <p:attrNameLst>
                                          <p:attrName>style.visibility</p:attrName>
                                        </p:attrNameLst>
                                      </p:cBhvr>
                                      <p:to>
                                        <p:strVal val="hidden"/>
                                      </p:to>
                                    </p:set>
                                  </p:childTnLst>
                                </p:cTn>
                              </p:par>
                              <p:par>
                                <p:cTn id="18" presetID="10" presetClass="exit" presetSubtype="0" fill="hold" grpId="1" nodeType="withEffect">
                                  <p:stCondLst>
                                    <p:cond delay="0"/>
                                  </p:stCondLst>
                                  <p:childTnLst>
                                    <p:animEffect transition="out" filter="fade">
                                      <p:cBhvr>
                                        <p:cTn id="19" dur="500"/>
                                        <p:tgtEl>
                                          <p:spTgt spid="150"/>
                                        </p:tgtEl>
                                      </p:cBhvr>
                                    </p:animEffect>
                                    <p:set>
                                      <p:cBhvr>
                                        <p:cTn id="20" dur="1" fill="hold">
                                          <p:stCondLst>
                                            <p:cond delay="499"/>
                                          </p:stCondLst>
                                        </p:cTn>
                                        <p:tgtEl>
                                          <p:spTgt spid="150"/>
                                        </p:tgtEl>
                                        <p:attrNameLst>
                                          <p:attrName>style.visibility</p:attrName>
                                        </p:attrNameLst>
                                      </p:cBhvr>
                                      <p:to>
                                        <p:strVal val="hidden"/>
                                      </p:to>
                                    </p:set>
                                  </p:childTnLst>
                                </p:cTn>
                              </p:par>
                            </p:childTnLst>
                          </p:cTn>
                        </p:par>
                      </p:childTnLst>
                    </p:cTn>
                  </p:par>
                </p:childTnLst>
              </p:cTn>
              <p:nextCondLst>
                <p:cond evt="onClick" delay="0">
                  <p:tgtEl>
                    <p:spTgt spid="150"/>
                  </p:tgtEl>
                </p:cond>
              </p:nextCondLst>
            </p:seq>
            <p:seq concurrent="1" nextAc="seek">
              <p:cTn id="21" restart="whenNotActive" fill="hold" evtFilter="cancelBubble" nodeType="interactiveSeq">
                <p:stCondLst>
                  <p:cond evt="onClick" delay="0">
                    <p:tgtEl>
                      <p:spTgt spid="151"/>
                    </p:tgtEl>
                  </p:cond>
                </p:stCondLst>
                <p:endSync evt="end" delay="0">
                  <p:rtn val="all"/>
                </p:endSync>
                <p:childTnLst>
                  <p:par>
                    <p:cTn id="22" fill="hold">
                      <p:stCondLst>
                        <p:cond delay="0"/>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11"/>
                                        </p:tgtEl>
                                        <p:attrNameLst>
                                          <p:attrName>style.visibility</p:attrName>
                                        </p:attrNameLst>
                                      </p:cBhvr>
                                      <p:to>
                                        <p:strVal val="visible"/>
                                      </p:to>
                                    </p:set>
                                    <p:animEffect transition="in" filter="fade">
                                      <p:cBhvr>
                                        <p:cTn id="26" dur="500"/>
                                        <p:tgtEl>
                                          <p:spTgt spid="11"/>
                                        </p:tgtEl>
                                      </p:cBhvr>
                                    </p:animEffect>
                                  </p:childTnLst>
                                </p:cTn>
                              </p:par>
                            </p:childTnLst>
                          </p:cTn>
                        </p:par>
                        <p:par>
                          <p:cTn id="27" fill="hold">
                            <p:stCondLst>
                              <p:cond delay="500"/>
                            </p:stCondLst>
                            <p:childTnLst>
                              <p:par>
                                <p:cTn id="28" presetID="10" presetClass="entr" presetSubtype="0" fill="hold" grpId="0" nodeType="afterEffect">
                                  <p:stCondLst>
                                    <p:cond delay="0"/>
                                  </p:stCondLst>
                                  <p:childTnLst>
                                    <p:set>
                                      <p:cBhvr>
                                        <p:cTn id="29" dur="1" fill="hold">
                                          <p:stCondLst>
                                            <p:cond delay="0"/>
                                          </p:stCondLst>
                                        </p:cTn>
                                        <p:tgtEl>
                                          <p:spTgt spid="157"/>
                                        </p:tgtEl>
                                        <p:attrNameLst>
                                          <p:attrName>style.visibility</p:attrName>
                                        </p:attrNameLst>
                                      </p:cBhvr>
                                      <p:to>
                                        <p:strVal val="visible"/>
                                      </p:to>
                                    </p:set>
                                    <p:animEffect transition="in" filter="fade">
                                      <p:cBhvr>
                                        <p:cTn id="30" dur="500"/>
                                        <p:tgtEl>
                                          <p:spTgt spid="157"/>
                                        </p:tgtEl>
                                      </p:cBhvr>
                                    </p:animEffect>
                                  </p:childTnLst>
                                </p:cTn>
                              </p:par>
                            </p:childTnLst>
                          </p:cTn>
                        </p:par>
                      </p:childTnLst>
                    </p:cTn>
                  </p:par>
                </p:childTnLst>
              </p:cTn>
              <p:nextCondLst>
                <p:cond evt="onClick" delay="0">
                  <p:tgtEl>
                    <p:spTgt spid="151"/>
                  </p:tgtEl>
                </p:cond>
              </p:nextCondLst>
            </p:seq>
            <p:seq concurrent="1" nextAc="seek">
              <p:cTn id="31" restart="whenNotActive" fill="hold" evtFilter="cancelBubble" nodeType="interactiveSeq">
                <p:stCondLst>
                  <p:cond evt="onClick" delay="0">
                    <p:tgtEl>
                      <p:spTgt spid="157"/>
                    </p:tgtEl>
                  </p:cond>
                </p:stCondLst>
                <p:endSync evt="end" delay="0">
                  <p:rtn val="all"/>
                </p:endSync>
                <p:childTnLst>
                  <p:par>
                    <p:cTn id="32" fill="hold">
                      <p:stCondLst>
                        <p:cond delay="0"/>
                      </p:stCondLst>
                      <p:childTnLst>
                        <p:par>
                          <p:cTn id="33" fill="hold">
                            <p:stCondLst>
                              <p:cond delay="0"/>
                            </p:stCondLst>
                            <p:childTnLst>
                              <p:par>
                                <p:cTn id="34" presetID="10" presetClass="exit" presetSubtype="0" fill="hold" nodeType="clickEffect">
                                  <p:stCondLst>
                                    <p:cond delay="0"/>
                                  </p:stCondLst>
                                  <p:childTnLst>
                                    <p:animEffect transition="out" filter="fade">
                                      <p:cBhvr>
                                        <p:cTn id="35" dur="500"/>
                                        <p:tgtEl>
                                          <p:spTgt spid="11"/>
                                        </p:tgtEl>
                                      </p:cBhvr>
                                    </p:animEffect>
                                    <p:set>
                                      <p:cBhvr>
                                        <p:cTn id="36" dur="1" fill="hold">
                                          <p:stCondLst>
                                            <p:cond delay="499"/>
                                          </p:stCondLst>
                                        </p:cTn>
                                        <p:tgtEl>
                                          <p:spTgt spid="11"/>
                                        </p:tgtEl>
                                        <p:attrNameLst>
                                          <p:attrName>style.visibility</p:attrName>
                                        </p:attrNameLst>
                                      </p:cBhvr>
                                      <p:to>
                                        <p:strVal val="hidden"/>
                                      </p:to>
                                    </p:set>
                                  </p:childTnLst>
                                </p:cTn>
                              </p:par>
                              <p:par>
                                <p:cTn id="37" presetID="10" presetClass="exit" presetSubtype="0" fill="hold" grpId="1" nodeType="withEffect">
                                  <p:stCondLst>
                                    <p:cond delay="0"/>
                                  </p:stCondLst>
                                  <p:childTnLst>
                                    <p:animEffect transition="out" filter="fade">
                                      <p:cBhvr>
                                        <p:cTn id="38" dur="500"/>
                                        <p:tgtEl>
                                          <p:spTgt spid="157"/>
                                        </p:tgtEl>
                                      </p:cBhvr>
                                    </p:animEffect>
                                    <p:set>
                                      <p:cBhvr>
                                        <p:cTn id="39" dur="1" fill="hold">
                                          <p:stCondLst>
                                            <p:cond delay="499"/>
                                          </p:stCondLst>
                                        </p:cTn>
                                        <p:tgtEl>
                                          <p:spTgt spid="157"/>
                                        </p:tgtEl>
                                        <p:attrNameLst>
                                          <p:attrName>style.visibility</p:attrName>
                                        </p:attrNameLst>
                                      </p:cBhvr>
                                      <p:to>
                                        <p:strVal val="hidden"/>
                                      </p:to>
                                    </p:set>
                                  </p:childTnLst>
                                </p:cTn>
                              </p:par>
                            </p:childTnLst>
                          </p:cTn>
                        </p:par>
                      </p:childTnLst>
                    </p:cTn>
                  </p:par>
                </p:childTnLst>
              </p:cTn>
              <p:nextCondLst>
                <p:cond evt="onClick" delay="0">
                  <p:tgtEl>
                    <p:spTgt spid="157"/>
                  </p:tgtEl>
                </p:cond>
              </p:nextCondLst>
            </p:seq>
            <p:seq concurrent="1" nextAc="seek">
              <p:cTn id="40" restart="whenNotActive" fill="hold" evtFilter="cancelBubble" nodeType="interactiveSeq">
                <p:stCondLst>
                  <p:cond evt="onClick" delay="0">
                    <p:tgtEl>
                      <p:spTgt spid="158"/>
                    </p:tgtEl>
                  </p:cond>
                </p:stCondLst>
                <p:endSync evt="end" delay="0">
                  <p:rtn val="all"/>
                </p:endSync>
                <p:childTnLst>
                  <p:par>
                    <p:cTn id="41" fill="hold">
                      <p:stCondLst>
                        <p:cond delay="0"/>
                      </p:stCondLst>
                      <p:childTnLst>
                        <p:par>
                          <p:cTn id="42" fill="hold">
                            <p:stCondLst>
                              <p:cond delay="0"/>
                            </p:stCondLst>
                            <p:childTnLst>
                              <p:par>
                                <p:cTn id="43" presetID="10" presetClass="entr" presetSubtype="0" fill="hold" nodeType="clickEffect">
                                  <p:stCondLst>
                                    <p:cond delay="0"/>
                                  </p:stCondLst>
                                  <p:childTnLst>
                                    <p:set>
                                      <p:cBhvr>
                                        <p:cTn id="44" dur="1" fill="hold">
                                          <p:stCondLst>
                                            <p:cond delay="0"/>
                                          </p:stCondLst>
                                        </p:cTn>
                                        <p:tgtEl>
                                          <p:spTgt spid="159"/>
                                        </p:tgtEl>
                                        <p:attrNameLst>
                                          <p:attrName>style.visibility</p:attrName>
                                        </p:attrNameLst>
                                      </p:cBhvr>
                                      <p:to>
                                        <p:strVal val="visible"/>
                                      </p:to>
                                    </p:set>
                                    <p:animEffect transition="in" filter="fade">
                                      <p:cBhvr>
                                        <p:cTn id="45" dur="500"/>
                                        <p:tgtEl>
                                          <p:spTgt spid="159"/>
                                        </p:tgtEl>
                                      </p:cBhvr>
                                    </p:animEffect>
                                  </p:childTnLst>
                                </p:cTn>
                              </p:par>
                            </p:childTnLst>
                          </p:cTn>
                        </p:par>
                        <p:par>
                          <p:cTn id="46" fill="hold">
                            <p:stCondLst>
                              <p:cond delay="500"/>
                            </p:stCondLst>
                            <p:childTnLst>
                              <p:par>
                                <p:cTn id="47" presetID="10" presetClass="entr" presetSubtype="0" fill="hold" grpId="0" nodeType="afterEffect">
                                  <p:stCondLst>
                                    <p:cond delay="0"/>
                                  </p:stCondLst>
                                  <p:childTnLst>
                                    <p:set>
                                      <p:cBhvr>
                                        <p:cTn id="48" dur="1" fill="hold">
                                          <p:stCondLst>
                                            <p:cond delay="0"/>
                                          </p:stCondLst>
                                        </p:cTn>
                                        <p:tgtEl>
                                          <p:spTgt spid="164"/>
                                        </p:tgtEl>
                                        <p:attrNameLst>
                                          <p:attrName>style.visibility</p:attrName>
                                        </p:attrNameLst>
                                      </p:cBhvr>
                                      <p:to>
                                        <p:strVal val="visible"/>
                                      </p:to>
                                    </p:set>
                                    <p:animEffect transition="in" filter="fade">
                                      <p:cBhvr>
                                        <p:cTn id="49" dur="500"/>
                                        <p:tgtEl>
                                          <p:spTgt spid="164"/>
                                        </p:tgtEl>
                                      </p:cBhvr>
                                    </p:animEffect>
                                  </p:childTnLst>
                                </p:cTn>
                              </p:par>
                            </p:childTnLst>
                          </p:cTn>
                        </p:par>
                      </p:childTnLst>
                    </p:cTn>
                  </p:par>
                </p:childTnLst>
              </p:cTn>
              <p:nextCondLst>
                <p:cond evt="onClick" delay="0">
                  <p:tgtEl>
                    <p:spTgt spid="158"/>
                  </p:tgtEl>
                </p:cond>
              </p:nextCondLst>
            </p:seq>
            <p:seq concurrent="1" nextAc="seek">
              <p:cTn id="50" restart="whenNotActive" fill="hold" evtFilter="cancelBubble" nodeType="interactiveSeq">
                <p:stCondLst>
                  <p:cond evt="onClick" delay="0">
                    <p:tgtEl>
                      <p:spTgt spid="164"/>
                    </p:tgtEl>
                  </p:cond>
                </p:stCondLst>
                <p:endSync evt="end" delay="0">
                  <p:rtn val="all"/>
                </p:endSync>
                <p:childTnLst>
                  <p:par>
                    <p:cTn id="51" fill="hold">
                      <p:stCondLst>
                        <p:cond delay="0"/>
                      </p:stCondLst>
                      <p:childTnLst>
                        <p:par>
                          <p:cTn id="52" fill="hold">
                            <p:stCondLst>
                              <p:cond delay="0"/>
                            </p:stCondLst>
                            <p:childTnLst>
                              <p:par>
                                <p:cTn id="53" presetID="10" presetClass="exit" presetSubtype="0" fill="hold" nodeType="clickEffect">
                                  <p:stCondLst>
                                    <p:cond delay="0"/>
                                  </p:stCondLst>
                                  <p:childTnLst>
                                    <p:animEffect transition="out" filter="fade">
                                      <p:cBhvr>
                                        <p:cTn id="54" dur="500"/>
                                        <p:tgtEl>
                                          <p:spTgt spid="159"/>
                                        </p:tgtEl>
                                      </p:cBhvr>
                                    </p:animEffect>
                                    <p:set>
                                      <p:cBhvr>
                                        <p:cTn id="55" dur="1" fill="hold">
                                          <p:stCondLst>
                                            <p:cond delay="499"/>
                                          </p:stCondLst>
                                        </p:cTn>
                                        <p:tgtEl>
                                          <p:spTgt spid="159"/>
                                        </p:tgtEl>
                                        <p:attrNameLst>
                                          <p:attrName>style.visibility</p:attrName>
                                        </p:attrNameLst>
                                      </p:cBhvr>
                                      <p:to>
                                        <p:strVal val="hidden"/>
                                      </p:to>
                                    </p:set>
                                  </p:childTnLst>
                                </p:cTn>
                              </p:par>
                              <p:par>
                                <p:cTn id="56" presetID="10" presetClass="exit" presetSubtype="0" fill="hold" grpId="1" nodeType="withEffect">
                                  <p:stCondLst>
                                    <p:cond delay="0"/>
                                  </p:stCondLst>
                                  <p:childTnLst>
                                    <p:animEffect transition="out" filter="fade">
                                      <p:cBhvr>
                                        <p:cTn id="57" dur="500"/>
                                        <p:tgtEl>
                                          <p:spTgt spid="164"/>
                                        </p:tgtEl>
                                      </p:cBhvr>
                                    </p:animEffect>
                                    <p:set>
                                      <p:cBhvr>
                                        <p:cTn id="58" dur="1" fill="hold">
                                          <p:stCondLst>
                                            <p:cond delay="499"/>
                                          </p:stCondLst>
                                        </p:cTn>
                                        <p:tgtEl>
                                          <p:spTgt spid="164"/>
                                        </p:tgtEl>
                                        <p:attrNameLst>
                                          <p:attrName>style.visibility</p:attrName>
                                        </p:attrNameLst>
                                      </p:cBhvr>
                                      <p:to>
                                        <p:strVal val="hidden"/>
                                      </p:to>
                                    </p:set>
                                  </p:childTnLst>
                                </p:cTn>
                              </p:par>
                            </p:childTnLst>
                          </p:cTn>
                        </p:par>
                      </p:childTnLst>
                    </p:cTn>
                  </p:par>
                </p:childTnLst>
              </p:cTn>
              <p:nextCondLst>
                <p:cond evt="onClick" delay="0">
                  <p:tgtEl>
                    <p:spTgt spid="164"/>
                  </p:tgtEl>
                </p:cond>
              </p:nextCondLst>
            </p:seq>
            <p:seq concurrent="1" nextAc="seek">
              <p:cTn id="59" restart="whenNotActive" fill="hold" evtFilter="cancelBubble" nodeType="interactiveSeq">
                <p:stCondLst>
                  <p:cond evt="onClick" delay="0">
                    <p:tgtEl>
                      <p:spTgt spid="27"/>
                    </p:tgtEl>
                  </p:cond>
                </p:stCondLst>
                <p:endSync evt="end" delay="0">
                  <p:rtn val="all"/>
                </p:endSync>
                <p:childTnLst>
                  <p:par>
                    <p:cTn id="60" fill="hold">
                      <p:stCondLst>
                        <p:cond delay="0"/>
                      </p:stCondLst>
                      <p:childTnLst>
                        <p:par>
                          <p:cTn id="61" fill="hold">
                            <p:stCondLst>
                              <p:cond delay="0"/>
                            </p:stCondLst>
                            <p:childTnLst>
                              <p:par>
                                <p:cTn id="62" presetID="10" presetClass="entr" presetSubtype="0" fill="hold" nodeType="clickEffect">
                                  <p:stCondLst>
                                    <p:cond delay="0"/>
                                  </p:stCondLst>
                                  <p:childTnLst>
                                    <p:set>
                                      <p:cBhvr>
                                        <p:cTn id="63" dur="1" fill="hold">
                                          <p:stCondLst>
                                            <p:cond delay="0"/>
                                          </p:stCondLst>
                                        </p:cTn>
                                        <p:tgtEl>
                                          <p:spTgt spid="28"/>
                                        </p:tgtEl>
                                        <p:attrNameLst>
                                          <p:attrName>style.visibility</p:attrName>
                                        </p:attrNameLst>
                                      </p:cBhvr>
                                      <p:to>
                                        <p:strVal val="visible"/>
                                      </p:to>
                                    </p:set>
                                    <p:animEffect transition="in" filter="fade">
                                      <p:cBhvr>
                                        <p:cTn id="64" dur="500"/>
                                        <p:tgtEl>
                                          <p:spTgt spid="28"/>
                                        </p:tgtEl>
                                      </p:cBhvr>
                                    </p:animEffect>
                                  </p:childTnLst>
                                </p:cTn>
                              </p:par>
                            </p:childTnLst>
                          </p:cTn>
                        </p:par>
                        <p:par>
                          <p:cTn id="65" fill="hold">
                            <p:stCondLst>
                              <p:cond delay="500"/>
                            </p:stCondLst>
                            <p:childTnLst>
                              <p:par>
                                <p:cTn id="66" presetID="10" presetClass="entr" presetSubtype="0" fill="hold" grpId="0" nodeType="afterEffect">
                                  <p:stCondLst>
                                    <p:cond delay="0"/>
                                  </p:stCondLst>
                                  <p:childTnLst>
                                    <p:set>
                                      <p:cBhvr>
                                        <p:cTn id="67" dur="1" fill="hold">
                                          <p:stCondLst>
                                            <p:cond delay="0"/>
                                          </p:stCondLst>
                                        </p:cTn>
                                        <p:tgtEl>
                                          <p:spTgt spid="33"/>
                                        </p:tgtEl>
                                        <p:attrNameLst>
                                          <p:attrName>style.visibility</p:attrName>
                                        </p:attrNameLst>
                                      </p:cBhvr>
                                      <p:to>
                                        <p:strVal val="visible"/>
                                      </p:to>
                                    </p:set>
                                    <p:animEffect transition="in" filter="fade">
                                      <p:cBhvr>
                                        <p:cTn id="68" dur="500"/>
                                        <p:tgtEl>
                                          <p:spTgt spid="33"/>
                                        </p:tgtEl>
                                      </p:cBhvr>
                                    </p:animEffect>
                                  </p:childTnLst>
                                </p:cTn>
                              </p:par>
                            </p:childTnLst>
                          </p:cTn>
                        </p:par>
                      </p:childTnLst>
                    </p:cTn>
                  </p:par>
                </p:childTnLst>
              </p:cTn>
              <p:nextCondLst>
                <p:cond evt="onClick" delay="0">
                  <p:tgtEl>
                    <p:spTgt spid="27"/>
                  </p:tgtEl>
                </p:cond>
              </p:nextCondLst>
            </p:seq>
            <p:seq concurrent="1" nextAc="seek">
              <p:cTn id="69" restart="whenNotActive" fill="hold" evtFilter="cancelBubble" nodeType="interactiveSeq">
                <p:stCondLst>
                  <p:cond evt="onClick" delay="0">
                    <p:tgtEl>
                      <p:spTgt spid="33"/>
                    </p:tgtEl>
                  </p:cond>
                </p:stCondLst>
                <p:endSync evt="end" delay="0">
                  <p:rtn val="all"/>
                </p:endSync>
                <p:childTnLst>
                  <p:par>
                    <p:cTn id="70" fill="hold">
                      <p:stCondLst>
                        <p:cond delay="0"/>
                      </p:stCondLst>
                      <p:childTnLst>
                        <p:par>
                          <p:cTn id="71" fill="hold">
                            <p:stCondLst>
                              <p:cond delay="0"/>
                            </p:stCondLst>
                            <p:childTnLst>
                              <p:par>
                                <p:cTn id="72" presetID="10" presetClass="exit" presetSubtype="0" fill="hold" nodeType="clickEffect">
                                  <p:stCondLst>
                                    <p:cond delay="0"/>
                                  </p:stCondLst>
                                  <p:childTnLst>
                                    <p:animEffect transition="out" filter="fade">
                                      <p:cBhvr>
                                        <p:cTn id="73" dur="500"/>
                                        <p:tgtEl>
                                          <p:spTgt spid="28"/>
                                        </p:tgtEl>
                                      </p:cBhvr>
                                    </p:animEffect>
                                    <p:set>
                                      <p:cBhvr>
                                        <p:cTn id="74" dur="1" fill="hold">
                                          <p:stCondLst>
                                            <p:cond delay="499"/>
                                          </p:stCondLst>
                                        </p:cTn>
                                        <p:tgtEl>
                                          <p:spTgt spid="28"/>
                                        </p:tgtEl>
                                        <p:attrNameLst>
                                          <p:attrName>style.visibility</p:attrName>
                                        </p:attrNameLst>
                                      </p:cBhvr>
                                      <p:to>
                                        <p:strVal val="hidden"/>
                                      </p:to>
                                    </p:set>
                                  </p:childTnLst>
                                </p:cTn>
                              </p:par>
                              <p:par>
                                <p:cTn id="75" presetID="10" presetClass="exit" presetSubtype="0" fill="hold" grpId="1" nodeType="withEffect">
                                  <p:stCondLst>
                                    <p:cond delay="0"/>
                                  </p:stCondLst>
                                  <p:childTnLst>
                                    <p:animEffect transition="out" filter="fade">
                                      <p:cBhvr>
                                        <p:cTn id="76" dur="500"/>
                                        <p:tgtEl>
                                          <p:spTgt spid="33"/>
                                        </p:tgtEl>
                                      </p:cBhvr>
                                    </p:animEffect>
                                    <p:set>
                                      <p:cBhvr>
                                        <p:cTn id="77" dur="1" fill="hold">
                                          <p:stCondLst>
                                            <p:cond delay="499"/>
                                          </p:stCondLst>
                                        </p:cTn>
                                        <p:tgtEl>
                                          <p:spTgt spid="33"/>
                                        </p:tgtEl>
                                        <p:attrNameLst>
                                          <p:attrName>style.visibility</p:attrName>
                                        </p:attrNameLst>
                                      </p:cBhvr>
                                      <p:to>
                                        <p:strVal val="hidden"/>
                                      </p:to>
                                    </p:set>
                                  </p:childTnLst>
                                </p:cTn>
                              </p:par>
                            </p:childTnLst>
                          </p:cTn>
                        </p:par>
                      </p:childTnLst>
                    </p:cTn>
                  </p:par>
                </p:childTnLst>
              </p:cTn>
              <p:nextCondLst>
                <p:cond evt="onClick" delay="0">
                  <p:tgtEl>
                    <p:spTgt spid="33"/>
                  </p:tgtEl>
                </p:cond>
              </p:nextCondLst>
            </p:seq>
          </p:childTnLst>
        </p:cTn>
      </p:par>
    </p:tnLst>
    <p:bldLst>
      <p:bldP spid="150" grpId="0" animBg="1"/>
      <p:bldP spid="150" grpId="1" animBg="1"/>
      <p:bldP spid="157" grpId="0" animBg="1"/>
      <p:bldP spid="157" grpId="1" animBg="1"/>
      <p:bldP spid="164" grpId="0" animBg="1"/>
      <p:bldP spid="164" grpId="1" animBg="1"/>
      <p:bldP spid="33" grpId="0" animBg="1"/>
      <p:bldP spid="33" grpId="1"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14394794-DD3E-4ECD-B8C5-FDE1A8B625BA}"/>
              </a:ext>
            </a:extLst>
          </p:cNvPr>
          <p:cNvPicPr>
            <a:picLocks noChangeAspect="1"/>
          </p:cNvPicPr>
          <p:nvPr/>
        </p:nvPicPr>
        <p:blipFill rotWithShape="1">
          <a:blip r:embed="rId2" cstate="print">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val="0"/>
              </a:ext>
            </a:extLst>
          </a:blip>
          <a:srcRect l="2852" t="6932" r="6932" b="2852"/>
          <a:stretch/>
        </p:blipFill>
        <p:spPr>
          <a:xfrm>
            <a:off x="1769625" y="1494176"/>
            <a:ext cx="6859898" cy="4850871"/>
          </a:xfrm>
          <a:prstGeom prst="roundRect">
            <a:avLst>
              <a:gd name="adj" fmla="val 1907"/>
            </a:avLst>
          </a:prstGeom>
        </p:spPr>
      </p:pic>
      <p:sp>
        <p:nvSpPr>
          <p:cNvPr id="2" name="Title 1">
            <a:extLst>
              <a:ext uri="{FF2B5EF4-FFF2-40B4-BE49-F238E27FC236}">
                <a16:creationId xmlns:a16="http://schemas.microsoft.com/office/drawing/2014/main" id="{C3A24172-5956-47DA-86BE-06457CA4426A}"/>
              </a:ext>
            </a:extLst>
          </p:cNvPr>
          <p:cNvSpPr txBox="1">
            <a:spLocks/>
          </p:cNvSpPr>
          <p:nvPr/>
        </p:nvSpPr>
        <p:spPr>
          <a:xfrm>
            <a:off x="628648" y="734785"/>
            <a:ext cx="7886700" cy="540000"/>
          </a:xfrm>
          <a:prstGeom prst="rect">
            <a:avLst/>
          </a:prstGeom>
        </p:spPr>
        <p:txBody>
          <a:bodyPr lIns="0" tIns="0" rIns="0" bIns="0" anchor="ctr" anchorCtr="1">
            <a:noAutofit/>
          </a:bodyPr>
          <a:lstStyle>
            <a:lvl1pPr algn="l" defTabSz="914400" rtl="0" eaLnBrk="1" latinLnBrk="0" hangingPunct="1">
              <a:lnSpc>
                <a:spcPct val="90000"/>
              </a:lnSpc>
              <a:spcBef>
                <a:spcPct val="0"/>
              </a:spcBef>
              <a:buNone/>
              <a:defRPr sz="4000" b="1" kern="1200">
                <a:solidFill>
                  <a:schemeClr val="tx1"/>
                </a:solidFill>
                <a:latin typeface="Sassoon Infant Md" panose="02000603050000020003" pitchFamily="50" charset="0"/>
                <a:ea typeface="+mj-ea"/>
                <a:cs typeface="+mj-cs"/>
              </a:defRPr>
            </a:lvl1pPr>
          </a:lstStyle>
          <a:p>
            <a:r>
              <a:rPr lang="en-GB" sz="3600" dirty="0">
                <a:latin typeface="+mn-lt"/>
              </a:rPr>
              <a:t>Medal Ceremony</a:t>
            </a:r>
          </a:p>
        </p:txBody>
      </p:sp>
      <p:sp>
        <p:nvSpPr>
          <p:cNvPr id="3" name="Rectangle 2">
            <a:extLst>
              <a:ext uri="{FF2B5EF4-FFF2-40B4-BE49-F238E27FC236}">
                <a16:creationId xmlns:a16="http://schemas.microsoft.com/office/drawing/2014/main" id="{F4DE2609-BF0F-47EE-B831-B2FA4ADE0352}"/>
              </a:ext>
            </a:extLst>
          </p:cNvPr>
          <p:cNvSpPr/>
          <p:nvPr/>
        </p:nvSpPr>
        <p:spPr>
          <a:xfrm>
            <a:off x="502231" y="1493049"/>
            <a:ext cx="3255886" cy="4851998"/>
          </a:xfrm>
          <a:prstGeom prst="roundRect">
            <a:avLst>
              <a:gd name="adj" fmla="val 1458"/>
            </a:avLst>
          </a:prstGeom>
          <a:solidFill>
            <a:srgbClr val="00689E"/>
          </a:solidFill>
          <a:ln>
            <a:noFill/>
          </a:ln>
          <a:effectLst>
            <a:outerShdw blurRad="12700" dist="50800" algn="ctr" rotWithShape="0">
              <a:srgbClr val="000000">
                <a:alpha val="1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8" name="TextBox 7">
            <a:extLst>
              <a:ext uri="{FF2B5EF4-FFF2-40B4-BE49-F238E27FC236}">
                <a16:creationId xmlns:a16="http://schemas.microsoft.com/office/drawing/2014/main" id="{B7600D8C-F607-4533-9BA8-1BE15A04486F}"/>
              </a:ext>
            </a:extLst>
          </p:cNvPr>
          <p:cNvSpPr txBox="1"/>
          <p:nvPr/>
        </p:nvSpPr>
        <p:spPr>
          <a:xfrm>
            <a:off x="602824" y="2220606"/>
            <a:ext cx="3005349" cy="1754326"/>
          </a:xfrm>
          <a:prstGeom prst="rect">
            <a:avLst/>
          </a:prstGeom>
          <a:noFill/>
        </p:spPr>
        <p:txBody>
          <a:bodyPr wrap="square">
            <a:spAutoFit/>
          </a:bodyPr>
          <a:lstStyle/>
          <a:p>
            <a:pPr>
              <a:spcAft>
                <a:spcPts val="1000"/>
              </a:spcAft>
            </a:pPr>
            <a:r>
              <a:rPr lang="en-GB" dirty="0">
                <a:solidFill>
                  <a:schemeClr val="bg1"/>
                </a:solidFill>
              </a:rPr>
              <a:t>At the end of each event, a medal ceremony is held where the winner, the second and the third-place athletes or teams are awarded their medals.</a:t>
            </a:r>
          </a:p>
        </p:txBody>
      </p:sp>
      <p:sp>
        <p:nvSpPr>
          <p:cNvPr id="11" name="TextBox 10">
            <a:extLst>
              <a:ext uri="{FF2B5EF4-FFF2-40B4-BE49-F238E27FC236}">
                <a16:creationId xmlns:a16="http://schemas.microsoft.com/office/drawing/2014/main" id="{B7600D8C-F607-4533-9BA8-1BE15A04486F}"/>
              </a:ext>
            </a:extLst>
          </p:cNvPr>
          <p:cNvSpPr txBox="1"/>
          <p:nvPr/>
        </p:nvSpPr>
        <p:spPr>
          <a:xfrm>
            <a:off x="599274" y="4094850"/>
            <a:ext cx="2866144" cy="1477328"/>
          </a:xfrm>
          <a:prstGeom prst="rect">
            <a:avLst/>
          </a:prstGeom>
          <a:noFill/>
        </p:spPr>
        <p:txBody>
          <a:bodyPr wrap="square">
            <a:spAutoFit/>
          </a:bodyPr>
          <a:lstStyle/>
          <a:p>
            <a:pPr>
              <a:spcAft>
                <a:spcPts val="1000"/>
              </a:spcAft>
            </a:pPr>
            <a:r>
              <a:rPr lang="en-GB" dirty="0">
                <a:solidFill>
                  <a:schemeClr val="bg1"/>
                </a:solidFill>
              </a:rPr>
              <a:t>The national flags of the </a:t>
            </a:r>
            <a:r>
              <a:rPr lang="en-GB" dirty="0" err="1">
                <a:solidFill>
                  <a:schemeClr val="bg1"/>
                </a:solidFill>
              </a:rPr>
              <a:t>medalists</a:t>
            </a:r>
            <a:r>
              <a:rPr lang="en-GB" dirty="0">
                <a:solidFill>
                  <a:schemeClr val="bg1"/>
                </a:solidFill>
              </a:rPr>
              <a:t> are raised and the national anthem from the gold </a:t>
            </a:r>
            <a:r>
              <a:rPr lang="en-GB" dirty="0" err="1">
                <a:solidFill>
                  <a:schemeClr val="bg1"/>
                </a:solidFill>
              </a:rPr>
              <a:t>medalist’s</a:t>
            </a:r>
            <a:r>
              <a:rPr lang="en-GB" dirty="0">
                <a:solidFill>
                  <a:schemeClr val="bg1"/>
                </a:solidFill>
              </a:rPr>
              <a:t> country is played.</a:t>
            </a:r>
          </a:p>
        </p:txBody>
      </p:sp>
      <p:pic>
        <p:nvPicPr>
          <p:cNvPr id="4" name="Picture 3"/>
          <p:cNvPicPr>
            <a:picLocks noChangeAspect="1"/>
          </p:cNvPicPr>
          <p:nvPr/>
        </p:nvPicPr>
        <p:blipFill rotWithShape="1">
          <a:blip r:embed="rId4" cstate="print">
            <a:extLst>
              <a:ext uri="{28A0092B-C50C-407E-A947-70E740481C1C}">
                <a14:useLocalDpi xmlns:a14="http://schemas.microsoft.com/office/drawing/2010/main" val="0"/>
              </a:ext>
            </a:extLst>
          </a:blip>
          <a:srcRect t="-1106" b="2806"/>
          <a:stretch/>
        </p:blipFill>
        <p:spPr>
          <a:xfrm>
            <a:off x="3758117" y="2084174"/>
            <a:ext cx="4871406" cy="4258962"/>
          </a:xfrm>
          <a:prstGeom prst="roundRect">
            <a:avLst>
              <a:gd name="adj" fmla="val 2354"/>
            </a:avLst>
          </a:prstGeom>
        </p:spPr>
      </p:pic>
    </p:spTree>
    <p:extLst>
      <p:ext uri="{BB962C8B-B14F-4D97-AF65-F5344CB8AC3E}">
        <p14:creationId xmlns:p14="http://schemas.microsoft.com/office/powerpoint/2010/main" val="12301529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863C65-DBE6-423C-AD35-7A24888DD92E}"/>
              </a:ext>
            </a:extLst>
          </p:cNvPr>
          <p:cNvSpPr txBox="1">
            <a:spLocks/>
          </p:cNvSpPr>
          <p:nvPr/>
        </p:nvSpPr>
        <p:spPr>
          <a:xfrm>
            <a:off x="628648" y="734784"/>
            <a:ext cx="7559763" cy="789215"/>
          </a:xfrm>
          <a:prstGeom prst="rect">
            <a:avLst/>
          </a:prstGeom>
        </p:spPr>
        <p:txBody>
          <a:bodyPr lIns="0" tIns="0" rIns="0" bIns="0" anchor="ctr" anchorCtr="1">
            <a:noAutofit/>
          </a:bodyPr>
          <a:lstStyle>
            <a:lvl1pPr algn="l" defTabSz="914400" rtl="0" eaLnBrk="1" latinLnBrk="0" hangingPunct="1">
              <a:lnSpc>
                <a:spcPct val="90000"/>
              </a:lnSpc>
              <a:spcBef>
                <a:spcPct val="0"/>
              </a:spcBef>
              <a:buNone/>
              <a:defRPr sz="4000" b="1" kern="1200">
                <a:solidFill>
                  <a:schemeClr val="tx1"/>
                </a:solidFill>
                <a:latin typeface="Sassoon Infant Md" panose="02000603050000020003" pitchFamily="50" charset="0"/>
                <a:ea typeface="+mj-ea"/>
                <a:cs typeface="+mj-cs"/>
              </a:defRPr>
            </a:lvl1pPr>
          </a:lstStyle>
          <a:p>
            <a:pPr algn="ctr"/>
            <a:r>
              <a:rPr lang="en-GB" sz="3600" dirty="0">
                <a:latin typeface="+mn-lt"/>
              </a:rPr>
              <a:t>Will You Be Watching?</a:t>
            </a:r>
          </a:p>
        </p:txBody>
      </p:sp>
      <p:sp>
        <p:nvSpPr>
          <p:cNvPr id="10" name="Rectangle 9"/>
          <p:cNvSpPr/>
          <p:nvPr/>
        </p:nvSpPr>
        <p:spPr>
          <a:xfrm>
            <a:off x="547815" y="1774392"/>
            <a:ext cx="7992721" cy="646331"/>
          </a:xfrm>
          <a:prstGeom prst="rect">
            <a:avLst/>
          </a:prstGeom>
          <a:solidFill>
            <a:srgbClr val="216884"/>
          </a:solidFill>
        </p:spPr>
        <p:txBody>
          <a:bodyPr wrap="square">
            <a:spAutoFit/>
          </a:bodyPr>
          <a:lstStyle/>
          <a:p>
            <a:pPr algn="ctr"/>
            <a:r>
              <a:rPr lang="en-GB" dirty="0">
                <a:solidFill>
                  <a:schemeClr val="bg1"/>
                </a:solidFill>
              </a:rPr>
              <a:t>On 26th July 2024, the XXXIII edition of the Summer Games begins, </a:t>
            </a:r>
            <a:br>
              <a:rPr lang="en-GB" dirty="0">
                <a:solidFill>
                  <a:schemeClr val="bg1"/>
                </a:solidFill>
              </a:rPr>
            </a:br>
            <a:r>
              <a:rPr lang="en-GB" dirty="0">
                <a:solidFill>
                  <a:schemeClr val="bg1"/>
                </a:solidFill>
              </a:rPr>
              <a:t>with over 10,500 athletes from all over the world.</a:t>
            </a: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578633" y="2597196"/>
            <a:ext cx="5961904" cy="3718799"/>
          </a:xfrm>
          <a:prstGeom prst="rect">
            <a:avLst/>
          </a:prstGeom>
        </p:spPr>
      </p:pic>
      <p:sp>
        <p:nvSpPr>
          <p:cNvPr id="12" name="Rounded Rectangular Callout 11"/>
          <p:cNvSpPr/>
          <p:nvPr/>
        </p:nvSpPr>
        <p:spPr>
          <a:xfrm>
            <a:off x="5906530" y="2544096"/>
            <a:ext cx="2123260" cy="946872"/>
          </a:xfrm>
          <a:prstGeom prst="wedgeRoundRectCallout">
            <a:avLst>
              <a:gd name="adj1" fmla="val -56822"/>
              <a:gd name="adj2" fmla="val 24017"/>
              <a:gd name="adj3" fmla="val 16667"/>
            </a:avLst>
          </a:prstGeom>
          <a:solidFill>
            <a:srgbClr val="006666"/>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chemeClr val="bg1"/>
                </a:solidFill>
              </a:rPr>
              <a:t>Who are you most interested in seeing compete?</a:t>
            </a:r>
          </a:p>
        </p:txBody>
      </p:sp>
      <p:sp>
        <p:nvSpPr>
          <p:cNvPr id="13" name="Rounded Rectangular Callout 12"/>
          <p:cNvSpPr/>
          <p:nvPr/>
        </p:nvSpPr>
        <p:spPr>
          <a:xfrm>
            <a:off x="1454167" y="2874114"/>
            <a:ext cx="2331308" cy="1018569"/>
          </a:xfrm>
          <a:prstGeom prst="wedgeRoundRectCallout">
            <a:avLst>
              <a:gd name="adj1" fmla="val 55823"/>
              <a:gd name="adj2" fmla="val 19973"/>
              <a:gd name="adj3" fmla="val 16667"/>
            </a:avLst>
          </a:prstGeom>
          <a:solidFill>
            <a:srgbClr val="F177AE"/>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dirty="0">
                <a:solidFill>
                  <a:schemeClr val="bg1"/>
                </a:solidFill>
              </a:rPr>
              <a:t>Which sports and events do you think you might watch?</a:t>
            </a:r>
          </a:p>
        </p:txBody>
      </p:sp>
      <p:sp>
        <p:nvSpPr>
          <p:cNvPr id="4" name="Rounded Rectangle 3"/>
          <p:cNvSpPr/>
          <p:nvPr/>
        </p:nvSpPr>
        <p:spPr>
          <a:xfrm>
            <a:off x="547816" y="1688757"/>
            <a:ext cx="7992721" cy="4662616"/>
          </a:xfrm>
          <a:prstGeom prst="roundRect">
            <a:avLst>
              <a:gd name="adj" fmla="val 1710"/>
            </a:avLst>
          </a:prstGeom>
          <a:noFill/>
          <a:ln w="38100">
            <a:solidFill>
              <a:srgbClr val="21688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ounded Rectangle 5"/>
          <p:cNvSpPr/>
          <p:nvPr/>
        </p:nvSpPr>
        <p:spPr>
          <a:xfrm>
            <a:off x="628648" y="5433011"/>
            <a:ext cx="7823374" cy="840260"/>
          </a:xfrm>
          <a:prstGeom prst="roundRect">
            <a:avLst>
              <a:gd name="adj" fmla="val 7843"/>
            </a:avLst>
          </a:prstGeom>
          <a:solidFill>
            <a:srgbClr val="21688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Are there any that you’ve never seen before?</a:t>
            </a:r>
          </a:p>
        </p:txBody>
      </p:sp>
    </p:spTree>
    <p:extLst>
      <p:ext uri="{BB962C8B-B14F-4D97-AF65-F5344CB8AC3E}">
        <p14:creationId xmlns:p14="http://schemas.microsoft.com/office/powerpoint/2010/main" val="39426655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500"/>
                                        <p:tgtEl>
                                          <p:spTgt spid="1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6"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14394794-DD3E-4ECD-B8C5-FDE1A8B625BA}"/>
              </a:ext>
            </a:extLst>
          </p:cNvPr>
          <p:cNvPicPr>
            <a:picLocks noChangeAspect="1"/>
          </p:cNvPicPr>
          <p:nvPr/>
        </p:nvPicPr>
        <p:blipFill rotWithShape="1">
          <a:blip r:embed="rId2" cstate="print">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val="0"/>
              </a:ext>
            </a:extLst>
          </a:blip>
          <a:srcRect l="4220" t="13967" r="923" b="3815"/>
          <a:stretch/>
        </p:blipFill>
        <p:spPr>
          <a:xfrm>
            <a:off x="508000" y="1437731"/>
            <a:ext cx="8121514" cy="4850871"/>
          </a:xfrm>
          <a:prstGeom prst="roundRect">
            <a:avLst>
              <a:gd name="adj" fmla="val 1907"/>
            </a:avLst>
          </a:prstGeom>
        </p:spPr>
      </p:pic>
      <p:sp>
        <p:nvSpPr>
          <p:cNvPr id="2" name="Title 1">
            <a:extLst>
              <a:ext uri="{FF2B5EF4-FFF2-40B4-BE49-F238E27FC236}">
                <a16:creationId xmlns:a16="http://schemas.microsoft.com/office/drawing/2014/main" id="{C3A24172-5956-47DA-86BE-06457CA4426A}"/>
              </a:ext>
            </a:extLst>
          </p:cNvPr>
          <p:cNvSpPr txBox="1">
            <a:spLocks/>
          </p:cNvSpPr>
          <p:nvPr/>
        </p:nvSpPr>
        <p:spPr>
          <a:xfrm>
            <a:off x="628648" y="734785"/>
            <a:ext cx="7886700" cy="540000"/>
          </a:xfrm>
          <a:prstGeom prst="rect">
            <a:avLst/>
          </a:prstGeom>
        </p:spPr>
        <p:txBody>
          <a:bodyPr lIns="0" tIns="0" rIns="0" bIns="0" anchor="ctr" anchorCtr="1">
            <a:noAutofit/>
          </a:bodyPr>
          <a:lstStyle>
            <a:lvl1pPr algn="l" defTabSz="914400" rtl="0" eaLnBrk="1" latinLnBrk="0" hangingPunct="1">
              <a:lnSpc>
                <a:spcPct val="90000"/>
              </a:lnSpc>
              <a:spcBef>
                <a:spcPct val="0"/>
              </a:spcBef>
              <a:buNone/>
              <a:defRPr sz="4000" b="1" kern="1200">
                <a:solidFill>
                  <a:schemeClr val="tx1"/>
                </a:solidFill>
                <a:latin typeface="Sassoon Infant Md" panose="02000603050000020003" pitchFamily="50" charset="0"/>
                <a:ea typeface="+mj-ea"/>
                <a:cs typeface="+mj-cs"/>
              </a:defRPr>
            </a:lvl1pPr>
          </a:lstStyle>
          <a:p>
            <a:r>
              <a:rPr lang="en-GB" sz="3600" dirty="0">
                <a:latin typeface="+mn-lt"/>
              </a:rPr>
              <a:t>Quick Quiz</a:t>
            </a:r>
          </a:p>
        </p:txBody>
      </p:sp>
      <p:grpSp>
        <p:nvGrpSpPr>
          <p:cNvPr id="7" name="Group 6"/>
          <p:cNvGrpSpPr/>
          <p:nvPr/>
        </p:nvGrpSpPr>
        <p:grpSpPr>
          <a:xfrm rot="5400000">
            <a:off x="1533786" y="2234941"/>
            <a:ext cx="6255494" cy="4978096"/>
            <a:chOff x="1473118" y="1762897"/>
            <a:chExt cx="5687018" cy="4525705"/>
          </a:xfrm>
        </p:grpSpPr>
        <p:sp>
          <p:nvSpPr>
            <p:cNvPr id="3" name="Rounded Rectangle 2"/>
            <p:cNvSpPr/>
            <p:nvPr/>
          </p:nvSpPr>
          <p:spPr>
            <a:xfrm>
              <a:off x="1960606" y="2017890"/>
              <a:ext cx="4712043" cy="3690551"/>
            </a:xfrm>
            <a:prstGeom prst="roundRect">
              <a:avLst>
                <a:gd name="adj" fmla="val 4613"/>
              </a:avLst>
            </a:prstGeom>
            <a:solidFill>
              <a:srgbClr val="88CFF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473118" y="1762897"/>
              <a:ext cx="5687018" cy="4525705"/>
            </a:xfrm>
            <a:prstGeom prst="rect">
              <a:avLst/>
            </a:prstGeom>
          </p:spPr>
        </p:pic>
      </p:grpSp>
      <p:sp>
        <p:nvSpPr>
          <p:cNvPr id="10" name="Rounded Rectangle 9"/>
          <p:cNvSpPr/>
          <p:nvPr/>
        </p:nvSpPr>
        <p:spPr>
          <a:xfrm>
            <a:off x="2962378" y="2415280"/>
            <a:ext cx="3212757" cy="881449"/>
          </a:xfrm>
          <a:prstGeom prst="roundRect">
            <a:avLst/>
          </a:prstGeom>
          <a:solidFill>
            <a:srgbClr val="0068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dirty="0"/>
              <a:t>In what city is the 2024 Summer Games being held?</a:t>
            </a:r>
          </a:p>
        </p:txBody>
      </p:sp>
      <p:sp>
        <p:nvSpPr>
          <p:cNvPr id="16" name="Rounded Rectangle 15"/>
          <p:cNvSpPr/>
          <p:nvPr/>
        </p:nvSpPr>
        <p:spPr>
          <a:xfrm>
            <a:off x="5462562" y="3510611"/>
            <a:ext cx="984421" cy="461108"/>
          </a:xfrm>
          <a:prstGeom prst="roundRect">
            <a:avLst/>
          </a:prstGeom>
          <a:solidFill>
            <a:srgbClr val="6194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Paris</a:t>
            </a:r>
          </a:p>
        </p:txBody>
      </p:sp>
      <p:pic>
        <p:nvPicPr>
          <p:cNvPr id="8" name="Picture 7"/>
          <p:cNvPicPr>
            <a:picLocks noChangeAspect="1"/>
          </p:cNvPicPr>
          <p:nvPr/>
        </p:nvPicPr>
        <p:blipFill rotWithShape="1">
          <a:blip r:embed="rId5" cstate="print">
            <a:extLst>
              <a:ext uri="{28A0092B-C50C-407E-A947-70E740481C1C}">
                <a14:useLocalDpi xmlns:a14="http://schemas.microsoft.com/office/drawing/2010/main" val="0"/>
              </a:ext>
            </a:extLst>
          </a:blip>
          <a:srcRect l="977" r="42519" b="15566"/>
          <a:stretch/>
        </p:blipFill>
        <p:spPr>
          <a:xfrm>
            <a:off x="4933381" y="4018348"/>
            <a:ext cx="1513601" cy="1653401"/>
          </a:xfrm>
          <a:prstGeom prst="roundRect">
            <a:avLst>
              <a:gd name="adj" fmla="val 4693"/>
            </a:avLst>
          </a:prstGeom>
          <a:solidFill>
            <a:srgbClr val="619440"/>
          </a:solidFill>
        </p:spPr>
      </p:pic>
      <p:sp>
        <p:nvSpPr>
          <p:cNvPr id="17" name="Rounded Rectangle 16"/>
          <p:cNvSpPr/>
          <p:nvPr/>
        </p:nvSpPr>
        <p:spPr>
          <a:xfrm>
            <a:off x="1499286" y="6288602"/>
            <a:ext cx="6112476" cy="1331398"/>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2" name="Picture 11"/>
          <p:cNvPicPr>
            <a:picLocks noChangeAspect="1"/>
          </p:cNvPicPr>
          <p:nvPr/>
        </p:nvPicPr>
        <p:blipFill rotWithShape="1">
          <a:blip r:embed="rId6">
            <a:extLst>
              <a:ext uri="{28A0092B-C50C-407E-A947-70E740481C1C}">
                <a14:useLocalDpi xmlns:a14="http://schemas.microsoft.com/office/drawing/2010/main" val="0"/>
              </a:ext>
            </a:extLst>
          </a:blip>
          <a:srcRect t="93814"/>
          <a:stretch/>
        </p:blipFill>
        <p:spPr>
          <a:xfrm>
            <a:off x="0" y="6433750"/>
            <a:ext cx="9144000" cy="424249"/>
          </a:xfrm>
          <a:prstGeom prst="rect">
            <a:avLst/>
          </a:prstGeom>
        </p:spPr>
      </p:pic>
      <p:sp>
        <p:nvSpPr>
          <p:cNvPr id="23" name="Rounded Rectangle 22"/>
          <p:cNvSpPr/>
          <p:nvPr/>
        </p:nvSpPr>
        <p:spPr>
          <a:xfrm>
            <a:off x="2966695" y="2415280"/>
            <a:ext cx="3212757" cy="1048702"/>
          </a:xfrm>
          <a:prstGeom prst="roundRect">
            <a:avLst/>
          </a:prstGeom>
          <a:solidFill>
            <a:srgbClr val="0068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dirty="0"/>
              <a:t>Including the 2024 Games, how many times has France hosted the event? </a:t>
            </a:r>
          </a:p>
        </p:txBody>
      </p:sp>
      <p:sp>
        <p:nvSpPr>
          <p:cNvPr id="24" name="Rounded Rectangle 23"/>
          <p:cNvSpPr/>
          <p:nvPr/>
        </p:nvSpPr>
        <p:spPr>
          <a:xfrm>
            <a:off x="5049795" y="3539092"/>
            <a:ext cx="1401505" cy="461108"/>
          </a:xfrm>
          <a:prstGeom prst="roundRect">
            <a:avLst/>
          </a:prstGeom>
          <a:solidFill>
            <a:srgbClr val="6194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three</a:t>
            </a:r>
          </a:p>
        </p:txBody>
      </p:sp>
      <p:sp>
        <p:nvSpPr>
          <p:cNvPr id="25" name="Rounded Rectangle 24"/>
          <p:cNvSpPr/>
          <p:nvPr/>
        </p:nvSpPr>
        <p:spPr>
          <a:xfrm>
            <a:off x="2966695" y="4053188"/>
            <a:ext cx="3327101" cy="835364"/>
          </a:xfrm>
          <a:prstGeom prst="roundRect">
            <a:avLst/>
          </a:prstGeom>
          <a:solidFill>
            <a:srgbClr val="0068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dirty="0"/>
              <a:t>What additional sports are featuring at the 2024 Games? </a:t>
            </a:r>
          </a:p>
        </p:txBody>
      </p:sp>
      <p:sp>
        <p:nvSpPr>
          <p:cNvPr id="26" name="Rounded Rectangle 25"/>
          <p:cNvSpPr/>
          <p:nvPr/>
        </p:nvSpPr>
        <p:spPr>
          <a:xfrm>
            <a:off x="4143983" y="5001072"/>
            <a:ext cx="2307317" cy="995702"/>
          </a:xfrm>
          <a:prstGeom prst="roundRect">
            <a:avLst>
              <a:gd name="adj" fmla="val 10805"/>
            </a:avLst>
          </a:prstGeom>
          <a:solidFill>
            <a:srgbClr val="6194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GB" dirty="0"/>
              <a:t>breaking, surfing, skateboarding and sport climbing</a:t>
            </a:r>
          </a:p>
        </p:txBody>
      </p:sp>
      <p:sp>
        <p:nvSpPr>
          <p:cNvPr id="34" name="Rounded Rectangle 33"/>
          <p:cNvSpPr/>
          <p:nvPr/>
        </p:nvSpPr>
        <p:spPr>
          <a:xfrm>
            <a:off x="2966695" y="2433756"/>
            <a:ext cx="3083909" cy="981643"/>
          </a:xfrm>
          <a:prstGeom prst="roundRect">
            <a:avLst/>
          </a:prstGeom>
          <a:solidFill>
            <a:srgbClr val="0068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dirty="0"/>
              <a:t>Who famously founded </a:t>
            </a:r>
            <a:br>
              <a:rPr lang="en-GB" dirty="0"/>
            </a:br>
            <a:r>
              <a:rPr lang="en-GB" dirty="0"/>
              <a:t>the International Olympic Committee? </a:t>
            </a:r>
          </a:p>
        </p:txBody>
      </p:sp>
      <p:sp>
        <p:nvSpPr>
          <p:cNvPr id="35" name="Rounded Rectangle 34"/>
          <p:cNvSpPr/>
          <p:nvPr/>
        </p:nvSpPr>
        <p:spPr>
          <a:xfrm>
            <a:off x="4143983" y="3500625"/>
            <a:ext cx="2307317" cy="586954"/>
          </a:xfrm>
          <a:prstGeom prst="roundRect">
            <a:avLst>
              <a:gd name="adj" fmla="val 22406"/>
            </a:avLst>
          </a:prstGeom>
          <a:solidFill>
            <a:srgbClr val="6194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GB" dirty="0"/>
              <a:t>Pierre de Coubertin</a:t>
            </a:r>
          </a:p>
        </p:txBody>
      </p:sp>
    </p:spTree>
    <p:extLst>
      <p:ext uri="{BB962C8B-B14F-4D97-AF65-F5344CB8AC3E}">
        <p14:creationId xmlns:p14="http://schemas.microsoft.com/office/powerpoint/2010/main" val="4611545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500" fill="hold"/>
                                        <p:tgtEl>
                                          <p:spTgt spid="10"/>
                                        </p:tgtEl>
                                        <p:attrNameLst>
                                          <p:attrName>ppt_x</p:attrName>
                                        </p:attrNameLst>
                                      </p:cBhvr>
                                      <p:tavLst>
                                        <p:tav tm="0">
                                          <p:val>
                                            <p:strVal val="#ppt_x"/>
                                          </p:val>
                                        </p:tav>
                                        <p:tav tm="100000">
                                          <p:val>
                                            <p:strVal val="#ppt_x"/>
                                          </p:val>
                                        </p:tav>
                                      </p:tavLst>
                                    </p:anim>
                                    <p:anim calcmode="lin" valueType="num">
                                      <p:cBhvr additive="base">
                                        <p:cTn id="12"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500"/>
                                        <p:tgtEl>
                                          <p:spTgt spid="16"/>
                                        </p:tgtEl>
                                      </p:cBhvr>
                                    </p:animEffect>
                                  </p:childTnLst>
                                </p:cTn>
                              </p:par>
                            </p:childTnLst>
                          </p:cTn>
                        </p:par>
                        <p:par>
                          <p:cTn id="18" fill="hold">
                            <p:stCondLst>
                              <p:cond delay="500"/>
                            </p:stCondLst>
                            <p:childTnLst>
                              <p:par>
                                <p:cTn id="19" presetID="10" presetClass="entr" presetSubtype="0" fill="hold" nodeType="after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fade">
                                      <p:cBhvr>
                                        <p:cTn id="21" dur="500"/>
                                        <p:tgtEl>
                                          <p:spTgt spid="8"/>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xit" presetSubtype="0" fill="hold" grpId="1" nodeType="clickEffect">
                                  <p:stCondLst>
                                    <p:cond delay="0"/>
                                  </p:stCondLst>
                                  <p:childTnLst>
                                    <p:animEffect transition="out" filter="fade">
                                      <p:cBhvr>
                                        <p:cTn id="25" dur="500"/>
                                        <p:tgtEl>
                                          <p:spTgt spid="10"/>
                                        </p:tgtEl>
                                      </p:cBhvr>
                                    </p:animEffect>
                                    <p:set>
                                      <p:cBhvr>
                                        <p:cTn id="26" dur="1" fill="hold">
                                          <p:stCondLst>
                                            <p:cond delay="499"/>
                                          </p:stCondLst>
                                        </p:cTn>
                                        <p:tgtEl>
                                          <p:spTgt spid="10"/>
                                        </p:tgtEl>
                                        <p:attrNameLst>
                                          <p:attrName>style.visibility</p:attrName>
                                        </p:attrNameLst>
                                      </p:cBhvr>
                                      <p:to>
                                        <p:strVal val="hidden"/>
                                      </p:to>
                                    </p:set>
                                  </p:childTnLst>
                                </p:cTn>
                              </p:par>
                              <p:par>
                                <p:cTn id="27" presetID="10" presetClass="exit" presetSubtype="0" fill="hold" grpId="1" nodeType="withEffect">
                                  <p:stCondLst>
                                    <p:cond delay="0"/>
                                  </p:stCondLst>
                                  <p:childTnLst>
                                    <p:animEffect transition="out" filter="fade">
                                      <p:cBhvr>
                                        <p:cTn id="28" dur="500"/>
                                        <p:tgtEl>
                                          <p:spTgt spid="16"/>
                                        </p:tgtEl>
                                      </p:cBhvr>
                                    </p:animEffect>
                                    <p:set>
                                      <p:cBhvr>
                                        <p:cTn id="29" dur="1" fill="hold">
                                          <p:stCondLst>
                                            <p:cond delay="499"/>
                                          </p:stCondLst>
                                        </p:cTn>
                                        <p:tgtEl>
                                          <p:spTgt spid="16"/>
                                        </p:tgtEl>
                                        <p:attrNameLst>
                                          <p:attrName>style.visibility</p:attrName>
                                        </p:attrNameLst>
                                      </p:cBhvr>
                                      <p:to>
                                        <p:strVal val="hidden"/>
                                      </p:to>
                                    </p:set>
                                  </p:childTnLst>
                                </p:cTn>
                              </p:par>
                              <p:par>
                                <p:cTn id="30" presetID="10" presetClass="exit" presetSubtype="0" fill="hold" nodeType="withEffect">
                                  <p:stCondLst>
                                    <p:cond delay="0"/>
                                  </p:stCondLst>
                                  <p:childTnLst>
                                    <p:animEffect transition="out" filter="fade">
                                      <p:cBhvr>
                                        <p:cTn id="31" dur="500"/>
                                        <p:tgtEl>
                                          <p:spTgt spid="8"/>
                                        </p:tgtEl>
                                      </p:cBhvr>
                                    </p:animEffect>
                                    <p:set>
                                      <p:cBhvr>
                                        <p:cTn id="32" dur="1" fill="hold">
                                          <p:stCondLst>
                                            <p:cond delay="499"/>
                                          </p:stCondLst>
                                        </p:cTn>
                                        <p:tgtEl>
                                          <p:spTgt spid="8"/>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23"/>
                                        </p:tgtEl>
                                        <p:attrNameLst>
                                          <p:attrName>style.visibility</p:attrName>
                                        </p:attrNameLst>
                                      </p:cBhvr>
                                      <p:to>
                                        <p:strVal val="visible"/>
                                      </p:to>
                                    </p:set>
                                    <p:animEffect transition="in" filter="fade">
                                      <p:cBhvr>
                                        <p:cTn id="37" dur="500"/>
                                        <p:tgtEl>
                                          <p:spTgt spid="23"/>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24"/>
                                        </p:tgtEl>
                                        <p:attrNameLst>
                                          <p:attrName>style.visibility</p:attrName>
                                        </p:attrNameLst>
                                      </p:cBhvr>
                                      <p:to>
                                        <p:strVal val="visible"/>
                                      </p:to>
                                    </p:set>
                                    <p:animEffect transition="in" filter="fade">
                                      <p:cBhvr>
                                        <p:cTn id="42" dur="500"/>
                                        <p:tgtEl>
                                          <p:spTgt spid="24"/>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25"/>
                                        </p:tgtEl>
                                        <p:attrNameLst>
                                          <p:attrName>style.visibility</p:attrName>
                                        </p:attrNameLst>
                                      </p:cBhvr>
                                      <p:to>
                                        <p:strVal val="visible"/>
                                      </p:to>
                                    </p:set>
                                    <p:animEffect transition="in" filter="fade">
                                      <p:cBhvr>
                                        <p:cTn id="47" dur="500"/>
                                        <p:tgtEl>
                                          <p:spTgt spid="25"/>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26"/>
                                        </p:tgtEl>
                                        <p:attrNameLst>
                                          <p:attrName>style.visibility</p:attrName>
                                        </p:attrNameLst>
                                      </p:cBhvr>
                                      <p:to>
                                        <p:strVal val="visible"/>
                                      </p:to>
                                    </p:set>
                                    <p:animEffect transition="in" filter="fade">
                                      <p:cBhvr>
                                        <p:cTn id="52" dur="500"/>
                                        <p:tgtEl>
                                          <p:spTgt spid="26"/>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xit" presetSubtype="0" fill="hold" grpId="1" nodeType="clickEffect">
                                  <p:stCondLst>
                                    <p:cond delay="0"/>
                                  </p:stCondLst>
                                  <p:childTnLst>
                                    <p:animEffect transition="out" filter="fade">
                                      <p:cBhvr>
                                        <p:cTn id="56" dur="500"/>
                                        <p:tgtEl>
                                          <p:spTgt spid="23"/>
                                        </p:tgtEl>
                                      </p:cBhvr>
                                    </p:animEffect>
                                    <p:set>
                                      <p:cBhvr>
                                        <p:cTn id="57" dur="1" fill="hold">
                                          <p:stCondLst>
                                            <p:cond delay="499"/>
                                          </p:stCondLst>
                                        </p:cTn>
                                        <p:tgtEl>
                                          <p:spTgt spid="23"/>
                                        </p:tgtEl>
                                        <p:attrNameLst>
                                          <p:attrName>style.visibility</p:attrName>
                                        </p:attrNameLst>
                                      </p:cBhvr>
                                      <p:to>
                                        <p:strVal val="hidden"/>
                                      </p:to>
                                    </p:set>
                                  </p:childTnLst>
                                </p:cTn>
                              </p:par>
                              <p:par>
                                <p:cTn id="58" presetID="10" presetClass="exit" presetSubtype="0" fill="hold" grpId="1" nodeType="withEffect">
                                  <p:stCondLst>
                                    <p:cond delay="0"/>
                                  </p:stCondLst>
                                  <p:childTnLst>
                                    <p:animEffect transition="out" filter="fade">
                                      <p:cBhvr>
                                        <p:cTn id="59" dur="500"/>
                                        <p:tgtEl>
                                          <p:spTgt spid="24"/>
                                        </p:tgtEl>
                                      </p:cBhvr>
                                    </p:animEffect>
                                    <p:set>
                                      <p:cBhvr>
                                        <p:cTn id="60" dur="1" fill="hold">
                                          <p:stCondLst>
                                            <p:cond delay="499"/>
                                          </p:stCondLst>
                                        </p:cTn>
                                        <p:tgtEl>
                                          <p:spTgt spid="24"/>
                                        </p:tgtEl>
                                        <p:attrNameLst>
                                          <p:attrName>style.visibility</p:attrName>
                                        </p:attrNameLst>
                                      </p:cBhvr>
                                      <p:to>
                                        <p:strVal val="hidden"/>
                                      </p:to>
                                    </p:set>
                                  </p:childTnLst>
                                </p:cTn>
                              </p:par>
                              <p:par>
                                <p:cTn id="61" presetID="10" presetClass="exit" presetSubtype="0" fill="hold" grpId="1" nodeType="withEffect">
                                  <p:stCondLst>
                                    <p:cond delay="0"/>
                                  </p:stCondLst>
                                  <p:childTnLst>
                                    <p:animEffect transition="out" filter="fade">
                                      <p:cBhvr>
                                        <p:cTn id="62" dur="500"/>
                                        <p:tgtEl>
                                          <p:spTgt spid="25"/>
                                        </p:tgtEl>
                                      </p:cBhvr>
                                    </p:animEffect>
                                    <p:set>
                                      <p:cBhvr>
                                        <p:cTn id="63" dur="1" fill="hold">
                                          <p:stCondLst>
                                            <p:cond delay="499"/>
                                          </p:stCondLst>
                                        </p:cTn>
                                        <p:tgtEl>
                                          <p:spTgt spid="25"/>
                                        </p:tgtEl>
                                        <p:attrNameLst>
                                          <p:attrName>style.visibility</p:attrName>
                                        </p:attrNameLst>
                                      </p:cBhvr>
                                      <p:to>
                                        <p:strVal val="hidden"/>
                                      </p:to>
                                    </p:set>
                                  </p:childTnLst>
                                </p:cTn>
                              </p:par>
                              <p:par>
                                <p:cTn id="64" presetID="10" presetClass="exit" presetSubtype="0" fill="hold" grpId="1" nodeType="withEffect">
                                  <p:stCondLst>
                                    <p:cond delay="0"/>
                                  </p:stCondLst>
                                  <p:childTnLst>
                                    <p:animEffect transition="out" filter="fade">
                                      <p:cBhvr>
                                        <p:cTn id="65" dur="500"/>
                                        <p:tgtEl>
                                          <p:spTgt spid="26"/>
                                        </p:tgtEl>
                                      </p:cBhvr>
                                    </p:animEffect>
                                    <p:set>
                                      <p:cBhvr>
                                        <p:cTn id="66" dur="1" fill="hold">
                                          <p:stCondLst>
                                            <p:cond delay="499"/>
                                          </p:stCondLst>
                                        </p:cTn>
                                        <p:tgtEl>
                                          <p:spTgt spid="26"/>
                                        </p:tgtEl>
                                        <p:attrNameLst>
                                          <p:attrName>style.visibility</p:attrName>
                                        </p:attrNameLst>
                                      </p:cBhvr>
                                      <p:to>
                                        <p:strVal val="hidden"/>
                                      </p:to>
                                    </p:set>
                                  </p:childTnLst>
                                </p:cTn>
                              </p:par>
                              <p:par>
                                <p:cTn id="67" presetID="10" presetClass="entr" presetSubtype="0" fill="hold" grpId="0" nodeType="withEffect">
                                  <p:stCondLst>
                                    <p:cond delay="0"/>
                                  </p:stCondLst>
                                  <p:childTnLst>
                                    <p:set>
                                      <p:cBhvr>
                                        <p:cTn id="68" dur="1" fill="hold">
                                          <p:stCondLst>
                                            <p:cond delay="0"/>
                                          </p:stCondLst>
                                        </p:cTn>
                                        <p:tgtEl>
                                          <p:spTgt spid="34"/>
                                        </p:tgtEl>
                                        <p:attrNameLst>
                                          <p:attrName>style.visibility</p:attrName>
                                        </p:attrNameLst>
                                      </p:cBhvr>
                                      <p:to>
                                        <p:strVal val="visible"/>
                                      </p:to>
                                    </p:set>
                                    <p:animEffect transition="in" filter="fade">
                                      <p:cBhvr>
                                        <p:cTn id="69" dur="500"/>
                                        <p:tgtEl>
                                          <p:spTgt spid="34"/>
                                        </p:tgtEl>
                                      </p:cBhvr>
                                    </p:animEffect>
                                  </p:childTnLst>
                                </p:cTn>
                              </p:par>
                            </p:childTnLst>
                          </p:cTn>
                        </p:par>
                      </p:childTnLst>
                    </p:cTn>
                  </p:par>
                  <p:par>
                    <p:cTn id="70" fill="hold">
                      <p:stCondLst>
                        <p:cond delay="indefinite"/>
                      </p:stCondLst>
                      <p:childTnLst>
                        <p:par>
                          <p:cTn id="71" fill="hold">
                            <p:stCondLst>
                              <p:cond delay="0"/>
                            </p:stCondLst>
                            <p:childTnLst>
                              <p:par>
                                <p:cTn id="72" presetID="10" presetClass="entr" presetSubtype="0" fill="hold" grpId="0" nodeType="clickEffect">
                                  <p:stCondLst>
                                    <p:cond delay="0"/>
                                  </p:stCondLst>
                                  <p:childTnLst>
                                    <p:set>
                                      <p:cBhvr>
                                        <p:cTn id="73" dur="1" fill="hold">
                                          <p:stCondLst>
                                            <p:cond delay="0"/>
                                          </p:stCondLst>
                                        </p:cTn>
                                        <p:tgtEl>
                                          <p:spTgt spid="35"/>
                                        </p:tgtEl>
                                        <p:attrNameLst>
                                          <p:attrName>style.visibility</p:attrName>
                                        </p:attrNameLst>
                                      </p:cBhvr>
                                      <p:to>
                                        <p:strVal val="visible"/>
                                      </p:to>
                                    </p:set>
                                    <p:animEffect transition="in" filter="fade">
                                      <p:cBhvr>
                                        <p:cTn id="74"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0" grpId="1" animBg="1"/>
      <p:bldP spid="16" grpId="0" animBg="1"/>
      <p:bldP spid="16" grpId="1" animBg="1"/>
      <p:bldP spid="23" grpId="0" animBg="1"/>
      <p:bldP spid="23" grpId="1" animBg="1"/>
      <p:bldP spid="24" grpId="0" animBg="1"/>
      <p:bldP spid="24" grpId="1" animBg="1"/>
      <p:bldP spid="25" grpId="0" animBg="1"/>
      <p:bldP spid="25" grpId="1" animBg="1"/>
      <p:bldP spid="26" grpId="0" animBg="1"/>
      <p:bldP spid="26" grpId="1" animBg="1"/>
      <p:bldP spid="34" grpId="0" animBg="1"/>
      <p:bldP spid="35"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555563341"/>
      </p:ext>
    </p:extLst>
  </p:cSld>
  <p:clrMapOvr>
    <a:masterClrMapping/>
  </p:clrMapOvr>
</p:sld>
</file>

<file path=ppt/theme/theme1.xml><?xml version="1.0" encoding="utf-8"?>
<a:theme xmlns:a="http://schemas.openxmlformats.org/drawingml/2006/main" name="2_Office Theme">
  <a:themeElements>
    <a:clrScheme name="Twinkl Template">
      <a:dk1>
        <a:srgbClr val="1C1C1C"/>
      </a:dk1>
      <a:lt1>
        <a:sysClr val="window" lastClr="FFFFFF"/>
      </a:lt1>
      <a:dk2>
        <a:srgbClr val="4A4A4A"/>
      </a:dk2>
      <a:lt2>
        <a:srgbClr val="F4F2F2"/>
      </a:lt2>
      <a:accent1>
        <a:srgbClr val="E34192"/>
      </a:accent1>
      <a:accent2>
        <a:srgbClr val="EB8634"/>
      </a:accent2>
      <a:accent3>
        <a:srgbClr val="E6C734"/>
      </a:accent3>
      <a:accent4>
        <a:srgbClr val="79AD42"/>
      </a:accent4>
      <a:accent5>
        <a:srgbClr val="23A7F9"/>
      </a:accent5>
      <a:accent6>
        <a:srgbClr val="954EBE"/>
      </a:accent6>
      <a:hlink>
        <a:srgbClr val="23A7F9"/>
      </a:hlink>
      <a:folHlink>
        <a:srgbClr val="757070"/>
      </a:folHlink>
    </a:clrScheme>
    <a:fontScheme name="Custom 3">
      <a:majorFont>
        <a:latin typeface="Twinkl"/>
        <a:ea typeface=""/>
        <a:cs typeface=""/>
      </a:majorFont>
      <a:minorFont>
        <a:latin typeface="Twinkl"/>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18A0DB"/>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Move PowerPoint Template NEW.pptx" id="{730440D7-5BFF-4904-9D53-BEB3235C902B}" vid="{3380ED0D-7A1B-4FE9-9394-4348E919060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Move Template PE</Template>
  <TotalTime>1964</TotalTime>
  <Words>1209</Words>
  <Application>Microsoft Macintosh PowerPoint</Application>
  <PresentationFormat>On-screen Show (4:3)</PresentationFormat>
  <Paragraphs>193</Paragraphs>
  <Slides>11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11</vt:i4>
      </vt:variant>
    </vt:vector>
  </HeadingPairs>
  <TitlesOfParts>
    <vt:vector size="15" baseType="lpstr">
      <vt:lpstr>Roboto</vt:lpstr>
      <vt:lpstr>Arial</vt:lpstr>
      <vt:lpstr>Twinkl</vt:lpstr>
      <vt:lpstr>2_Office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James Tinkler</dc:creator>
  <cp:lastModifiedBy>Twinkl Twinkl</cp:lastModifiedBy>
  <cp:revision>174</cp:revision>
  <dcterms:created xsi:type="dcterms:W3CDTF">2021-06-16T15:22:59Z</dcterms:created>
  <dcterms:modified xsi:type="dcterms:W3CDTF">2024-04-08T10:09:57Z</dcterms:modified>
</cp:coreProperties>
</file>